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Barlow Condensed Heavy" charset="1" panose="00000A06000000000000"/>
      <p:regular r:id="rId27"/>
    </p:embeddedFont>
    <p:embeddedFont>
      <p:font typeface="Akzidenz-Grotesk Heavy" charset="1" panose="02000503050000020004"/>
      <p:regular r:id="rId28"/>
    </p:embeddedFont>
    <p:embeddedFont>
      <p:font typeface="Aileron" charset="1" panose="00000500000000000000"/>
      <p:regular r:id="rId29"/>
    </p:embeddedFont>
    <p:embeddedFont>
      <p:font typeface="Akzidenz-Grotesk Italics" charset="1" panose="02000503050000090004"/>
      <p:regular r:id="rId30"/>
    </p:embeddedFont>
    <p:embeddedFont>
      <p:font typeface="Akzidenz-Grotesk" charset="1" panose="02000503030000020003"/>
      <p:regular r:id="rId31"/>
    </p:embeddedFont>
    <p:embeddedFont>
      <p:font typeface="Aileron Bold" charset="1" panose="00000800000000000000"/>
      <p:regular r:id="rId35"/>
    </p:embeddedFont>
    <p:embeddedFont>
      <p:font typeface="Aileron Ultra-Bold" charset="1" panose="00000A00000000000000"/>
      <p:regular r:id="rId37"/>
    </p:embeddedFont>
    <p:embeddedFont>
      <p:font typeface="Aileron Heavy" charset="1" panose="00000A00000000000000"/>
      <p:regular r:id="rId39"/>
    </p:embeddedFont>
    <p:embeddedFont>
      <p:font typeface="Barlow Condensed Bold" charset="1" panose="00000806000000000000"/>
      <p:regular r:id="rId42"/>
    </p:embeddedFont>
    <p:embeddedFont>
      <p:font typeface="Akzidenz-Grotesk Bold Italics" charset="1" panose="020008030600000900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notesMasters/notesMaster1.xml" Type="http://schemas.openxmlformats.org/officeDocument/2006/relationships/notesMaster"/><Relationship Id="rId33" Target="theme/theme2.xml" Type="http://schemas.openxmlformats.org/officeDocument/2006/relationships/theme"/><Relationship Id="rId34" Target="notesSlides/notesSlide1.xml" Type="http://schemas.openxmlformats.org/officeDocument/2006/relationships/notesSlide"/><Relationship Id="rId35" Target="fonts/font35.fntdata" Type="http://schemas.openxmlformats.org/officeDocument/2006/relationships/font"/><Relationship Id="rId36" Target="notesSlides/notesSlide2.xml" Type="http://schemas.openxmlformats.org/officeDocument/2006/relationships/notesSlide"/><Relationship Id="rId37" Target="fonts/font37.fntdata" Type="http://schemas.openxmlformats.org/officeDocument/2006/relationships/font"/><Relationship Id="rId38" Target="notesSlides/notesSlide3.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notesSlides/notesSlide4.xml" Type="http://schemas.openxmlformats.org/officeDocument/2006/relationships/notesSlide"/><Relationship Id="rId41" Target="notesSlides/notesSlide5.xml" Type="http://schemas.openxmlformats.org/officeDocument/2006/relationships/notesSlide"/><Relationship Id="rId42" Target="fonts/font42.fntdata" Type="http://schemas.openxmlformats.org/officeDocument/2006/relationships/font"/><Relationship Id="rId43" Target="notesSlides/notesSlide6.xml" Type="http://schemas.openxmlformats.org/officeDocument/2006/relationships/notesSlide"/><Relationship Id="rId44" Target="notesSlides/notesSlide7.xml" Type="http://schemas.openxmlformats.org/officeDocument/2006/relationships/notesSlide"/><Relationship Id="rId45" Target="notesSlides/notesSlide8.xml" Type="http://schemas.openxmlformats.org/officeDocument/2006/relationships/notesSlide"/><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Dự đoán giá chứng khoán là một nhiệm vụ quan trọng nhưng đầy thách thức đối với các nhà phân tích và công ty đầu tư. Những khó khăn chính bao gồm:</a:t>
            </a:r>
          </a:p>
          <a:p>
            <a:r>
              <a:rPr lang="en-US"/>
              <a:t/>
            </a:r>
          </a:p>
          <a:p>
            <a:r>
              <a:rPr lang="en-US"/>
              <a:t>Dữ liệu phức tạp và khó khai thác: Thị trường chứng khoán bị ảnh hưởng bởi nhiều yếu tố, không chỉ từ dữ liệu giá mà còn từ tâm lý nhà đầu tư, cảm xúc và thông tin trên mạng xã hội.</a:t>
            </a:r>
          </a:p>
          <a:p>
            <a:r>
              <a:rPr lang="en-US"/>
              <a:t>Hạn chế của các phương pháp truyền thống: Các mô hình dự đoán dựa trên dữ liệu giá thường bỏ qua yếu tố cảm xúc, dẫn đến kết quả không phản ánh đầy đủ xu hướng thị trường.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Dữ liệu:</a:t>
            </a:r>
          </a:p>
          <a:p>
            <a:r>
              <a:rPr lang="en-US"/>
              <a:t>Tích hợp dữ liệu giá chứng khoán với dữ liệu cảm xúc từ nhà đầu tư, bao gồm văn bản, emoji và thông tin thời gian từ các nền tảng như StockTwits.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Tập dữ liệu này được xây dựng dựa trên các bình luận từ StockTwits trong khoảng thời gian từ ngày 1 tháng 1 năm 2020 đến ngày 31 tháng 12 năm 2020, bao gồm giai đoạn biến động mạnh của thị trường trong đại dịch COVID-19. Giai đoạn này đặc biệt thích hợp để nghiên cứu cảm xúc nhà đầu tư do sự biến động lớn về tâm lý thị trường, từ lạc quan đến hoảng loạn.</a:t>
            </a:r>
          </a:p>
          <a:p>
            <a:r>
              <a:rPr lang="en-US"/>
              <a:t/>
            </a:r>
          </a:p>
          <a:p>
            <a:r>
              <a:rPr lang="en-US"/>
              <a:t>Tập dữ liệu bao gồm 10.000 bình luận tiếng Anh được thu thập từ StockTwits, một nền tảng mạng xã hội chuyên về thảo luận thị trường chứng khoán.</a:t>
            </a:r>
          </a:p>
          <a:p>
            <a:r>
              <a:rPr lang="en-US"/>
              <a:t/>
            </a:r>
          </a:p>
          <a:p>
            <a:r>
              <a:rPr lang="en-US"/>
              <a:t>Lớp sentiment đại diện cho thái độ hoặc quan điểm của nhà đầu tư đối với thị trường chứng khoán hoặc một cổ phiếu cụ thể. Nhãn bullish chiếm 55%</a:t>
            </a:r>
          </a:p>
          <a:p>
            <a:r>
              <a:rPr lang="en-US"/>
              <a:t/>
            </a:r>
          </a:p>
          <a:p>
            <a:r>
              <a:rPr lang="en-US"/>
              <a:t>Lớp emotion phản ánh sự đa dạng của trạng thái tâm lý nhà đầu tư trong các chu kỳ thị trường. Không giống như các tập dữ liệu cảm xúc tài chính truyền thống, StockEmotions cung cấp các đặc điểm độc đáo, bao gồm các lớp cảm xúc của nhà đầu tư, cảm xúc tinh tế, biểu tượng cảm xúc, và dữ liệu chuỗi thời gian, cho phép phân tích toàn diện hơn về tác động của tâm lý đến thị trường tài chính.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quá trình thu thập dữ liệu, các mẫu dữ liệu được lấy từ nhiều người dùng, mỗi người dùng sẽ chỉ lấy ra 1 bình luận / ngày để giảm bias. Loại bỏ các tài khoản và nội dung mang tính thương mại như là quảng cáo vì nó không mang lại giá trị gì cho phân tích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Bước 1: Thu thập dữ liệu thô</a:t>
            </a:r>
          </a:p>
          <a:p>
            <a:r>
              <a:rPr lang="en-US"/>
              <a:t/>
            </a:r>
          </a:p>
          <a:p>
            <a:r>
              <a:rPr lang="en-US"/>
              <a:t>Bắt đầu bằng việc thu thập dữ liệu từ StockTwits. Người dùng trên StockTwits chia sẻ các bình luận ngắn về công ty, kèm theo các tính năng đặc biệt như cashtag (ví dụ: $TSLA) và nhãn cảm xúc tài chính do chính họ chú thích, như bullish (tích cực) hoặc bearish (tiêu cực).</a:t>
            </a:r>
          </a:p>
          <a:p>
            <a:r>
              <a:rPr lang="en-US"/>
              <a:t/>
            </a:r>
          </a:p>
          <a:p>
            <a:r>
              <a:rPr lang="en-US"/>
              <a:t>Bước 2: Xử lý dữ liệu</a:t>
            </a:r>
          </a:p>
          <a:p>
            <a:r>
              <a:rPr lang="en-US"/>
              <a:t/>
            </a:r>
          </a:p>
          <a:p>
            <a:r>
              <a:rPr lang="en-US"/>
              <a:t>Để đảm bảo chất lượng, chúng tôi thực hiện các bước xử lý dữ liệu cẩn thận:</a:t>
            </a:r>
          </a:p>
          <a:p>
            <a:r>
              <a:rPr lang="en-US"/>
              <a:t/>
            </a:r>
          </a:p>
          <a:p>
            <a:r>
              <a:rPr lang="en-US"/>
              <a:t>Bước 3: Chú thích dữ liệu</a:t>
            </a:r>
          </a:p>
          <a:p>
            <a:r>
              <a:rPr lang="en-US"/>
              <a:t/>
            </a:r>
          </a:p>
          <a:p>
            <a:r>
              <a:rPr lang="en-US"/>
              <a:t>Chúng tôi sử dụng một quy trình chú thích kết hợp giữa con người và máy:</a:t>
            </a:r>
          </a:p>
          <a:p>
            <a:r>
              <a:rPr lang="en-US"/>
              <a:t/>
            </a:r>
          </a:p>
          <a:p>
            <a:r>
              <a:rPr lang="en-US"/>
              <a:t>Một tập dữ liệu hạt giống (seed dataset) được lấy mẫu với các lớp cảm xúc cân bằng. Các chuyên gia tài chính được mời để chú thích dữ liệu này, dựa trên hệ thống phân loại cảm xúc được cập nhật theo phản hồi và các nghiên cứu thực nghiệm.</a:t>
            </a:r>
          </a:p>
          <a:p>
            <a:r>
              <a:rPr lang="en-US"/>
              <a:t>Hợp tác người-máy: Chúng tôi huấn luyện mô hình BERT để tự động gắn nhãn, sau đó các chuyên gia xem xét và chỉnh sửa nhãn nếu cần. Quá trình này được lặp lại để cải thiện độ chính xác.</a:t>
            </a:r>
          </a:p>
          <a:p>
            <a:r>
              <a:rPr lang="en-US"/>
              <a:t>Kết quả: Tập dữ liệu hạt giống (chiếm 30% tổng dữ liệu) đạt điểm Cohen Kappa 0.79, cho thấy mức độ đồng thuận cao giữa các chuyên gia.</a:t>
            </a:r>
          </a:p>
          <a:p>
            <a:r>
              <a:rPr lang="en-US"/>
              <a:t>Bước 4: Kiểm tra chất lượng dữ liệu</a:t>
            </a:r>
          </a:p>
          <a:p>
            <a:r>
              <a:rPr lang="en-US"/>
              <a:t/>
            </a:r>
          </a:p>
          <a:p>
            <a:r>
              <a:rPr lang="en-US"/>
              <a:t>Chúng tôi sử dụng quy trình human-in-the-loop để đánh giá chất lượng dữ liệu:</a:t>
            </a:r>
          </a:p>
          <a:p>
            <a:r>
              <a:rPr lang="en-US"/>
              <a:t/>
            </a:r>
          </a:p>
          <a:p>
            <a:r>
              <a:rPr lang="en-US"/>
              <a:t>Khi áp dụng API của GoEmotions (một tập dữ liệu cảm xúc khác) lên StockEmotions, hơn 50% bình luận bị gắn nhãn trung lập, không phản ánh đúng cảm xúc tài chính.</a:t>
            </a:r>
          </a:p>
          <a:p>
            <a:r>
              <a:rPr lang="en-US"/>
              <a:t>Các chuyên gia độc lập xác nhận rằng những bình luận này thực sự chứa cảm xúc nhà đầu tư, chứng minh rằng các phương pháp hiện có không đủ để phát hiện cảm xúc trong bối cảnh tài chính, trong khi phương pháp của chúng tôi làm được điều đó.</a:t>
            </a:r>
          </a:p>
          <a:p>
            <a:r>
              <a:rPr lang="en-US"/>
              <a:t>Kết quả cuối cùng</a:t>
            </a:r>
          </a:p>
          <a:p>
            <a:r>
              <a:rPr lang="en-US"/>
              <a:t/>
            </a:r>
          </a:p>
          <a:p>
            <a:r>
              <a:rPr lang="en-US"/>
              <a:t>Sau quá trình xử lý và chú thích, chúng tôi thu được 10.000 bình luận chất lượng cao, với 2 lớp cảm xúc tài chính (bullish và bearish), 12 lớp cảm xúc chi tiết, và dữ liệu chuỗi thời gian, sẵn sàng cho các nhiệm vụ phân tích và dự báo.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Như đã nói ở trên Adam là sự kết hợp của Momentum và RMSprop . Nếu giải thích theo hiện tượng vật lí thì Momentum giống như 1 quả cầu lao xuống dốc, còn Adam như 1 quả cầu rất nặng có ma sát, vì vậy nó dễ dàng vượt qua local minimum tới global minimum và khi tới global minimum nó không mất nhiều thời gian dao động qua lại quanh đích vì nó có ma sát nên dễ dừng lại hơn.</a:t>
            </a:r>
          </a:p>
          <a:p>
            <a:r>
              <a:rPr lang="en-US"/>
              <a:t/>
            </a:r>
          </a:p>
          <a:p>
            <a:r>
              <a:rPr lang="en-US"/>
              <a:t>AdamW là một biến thể của Adam, được cải tiến để xử lý tốt hơn weight decay</a:t>
            </a:r>
          </a:p>
          <a:p>
            <a:r>
              <a:rPr lang="en-US"/>
              <a:t/>
            </a:r>
          </a:p>
          <a:p>
            <a:r>
              <a:rPr lang="en-US"/>
              <a:t>AdamW tách biệt weight decay khỏi cập nhật gradient, áp dụng nó như một bước riêng biệt, giúp cải thiện hiệu quả chính quy hóa.</a:t>
            </a:r>
          </a:p>
          <a:p>
            <a:r>
              <a:rPr lang="en-US"/>
              <a:t/>
            </a:r>
          </a:p>
          <a:p>
            <a:r>
              <a:rPr lang="en-US"/>
              <a:t>weight decay được áp dụng độc lập, tương tự cách hoạt động của L2 regularization trong SGD, giúp mô hình khái quát hóa tốt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Ngôn ngữ chuyên ngành và slang: Các thuật ngữ tài chính (e.g., ATH - All Time High, BTD - Buy The Dip) và tiếng lóng (e.g., LMFAO) gây nhầm lẫn cho mô hình, đặc biệt với các phương pháp không dựa trên ngữ cảnh sâu như Logistic Regression.</a:t>
            </a:r>
          </a:p>
          <a:p>
            <a:r>
              <a:rPr lang="en-US"/>
              <a:t>Dữ liệu không cân bằng: Các lớp cảm xúc hiếm như panic, surprise có ít mẫu dữ liệu, dẫn đến hiệu suất kém khi dự đoán.</a:t>
            </a:r>
          </a:p>
          <a:p>
            <a:r>
              <a:rPr lang="en-US"/>
              <a:t>Ngữ cảnh phức tạp: Cảm xúc trong tài chính phụ thuộc vào vị thế đầu tư (e.g., nhà đầu tư có thể tức giận nhưng vẫn “bullish” nếu họ kỳ vọng giá tăng), làm tăng độ khó cho mô hình.</a:t>
            </a:r>
          </a:p>
          <a:p>
            <a:r>
              <a:rPr lang="en-US"/>
              <a:t/>
            </a:r>
          </a:p>
          <a:p>
            <a:r>
              <a:rPr lang="en-US"/>
              <a:t>Sử dụng data augmentation để tăng số lượng mẫu cho các lớp cảm xúc hiếm.</a:t>
            </a:r>
          </a:p>
          <a:p>
            <a:r>
              <a:rPr lang="en-US"/>
              <a:t>Phát triển các mô hình chuyên biệt cho lĩnh vực tài chính, tích hợp thêm kiến thức miền (domain knowledge) như chỉ số thị trường hoặc vị thế đầu tư.</a:t>
            </a:r>
          </a:p>
          <a:p>
            <a:r>
              <a:rPr lang="en-US"/>
              <a:t>Tối ưu hóa xử lý slang và emoji để cải thiện khả năng hiểu ngữ cảnh.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Input</a:t>
            </a:r>
          </a:p>
          <a:p>
            <a:r>
              <a:rPr lang="en-US"/>
              <a:t>Sentence Input: Chuỗi các câu (bài đăng, bình luận...).</a:t>
            </a:r>
          </a:p>
          <a:p>
            <a:r>
              <a:rPr lang="en-US"/>
              <a:t/>
            </a:r>
          </a:p>
          <a:p>
            <a:r>
              <a:rPr lang="en-US"/>
              <a:t>Emotion Input: Cảm xúc tương ứng với từng câu.</a:t>
            </a:r>
          </a:p>
          <a:p>
            <a:r>
              <a:rPr lang="en-US"/>
              <a:t/>
            </a:r>
          </a:p>
          <a:p>
            <a:r>
              <a:rPr lang="en-US"/>
              <a:t>Price/Index Input: Giá cổ phiếu hoặc chỉ số thị trường tương ứng theo thời gian.</a:t>
            </a:r>
          </a:p>
          <a:p>
            <a:r>
              <a:rPr lang="en-US"/>
              <a:t/>
            </a:r>
          </a:p>
          <a:p>
            <a:r>
              <a:rPr lang="en-US"/>
              <a:t>Các câu và cảm xúc được đưa vào language model (như BERT hoặc GloVe) để chuyển thành vector embedding:</a:t>
            </a:r>
          </a:p>
          <a:p>
            <a:r>
              <a:rPr lang="en-US"/>
              <a:t/>
            </a:r>
          </a:p>
          <a:p>
            <a:r>
              <a:rPr lang="en-US"/>
              <a:t>Dữ liệu giá được giữ nguyên dạng số và chuẩn hóa trước khi đi vào encoder.</a:t>
            </a:r>
          </a:p>
          <a:p>
            <a:r>
              <a:rPr lang="en-US"/>
              <a:t/>
            </a:r>
          </a:p>
          <a:p>
            <a:r>
              <a:rPr lang="en-US"/>
              <a:t>Kết hợp thông tin từ sentence và emotion để tạo ra biểu diễn C_d (context) và P_d (price) ở từng thời điểm.</a:t>
            </a:r>
          </a:p>
          <a:p>
            <a:r>
              <a:rPr lang="en-US"/>
              <a:t/>
            </a:r>
          </a:p>
          <a:p>
            <a:r>
              <a:rPr lang="en-US"/>
              <a:t>Tất cả các biểu diễn theo thời gian được đưa vào LSTM Layer để học quan hệ chuỗi.</a:t>
            </a:r>
          </a:p>
          <a:p>
            <a:r>
              <a:rPr lang="en-US"/>
              <a:t/>
            </a:r>
          </a:p>
          <a:p>
            <a:r>
              <a:rPr lang="en-US"/>
              <a:t>Temporal Attention: Cơ chế attention tính trọng số (α₁, α₂,..., αₙ) cho từng bước thời gian, làm nổi bật các thời điểm quan trọng hơn trong chuỗi.</a:t>
            </a:r>
          </a:p>
          <a:p>
            <a:r>
              <a:rPr lang="en-US"/>
              <a:t/>
            </a:r>
          </a:p>
          <a:p>
            <a:r>
              <a:rPr lang="en-US"/>
              <a:t>Output</a:t>
            </a:r>
          </a:p>
          <a:p>
            <a:r>
              <a:rPr lang="en-US"/>
              <a:t>Tổng hợp các vector trọng số từ LSTM qua attention → vector V → tính trung bình/tổng (Σ) → dự đoán đầu ra ŷ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jpeg" Type="http://schemas.openxmlformats.org/officeDocument/2006/relationships/image"/><Relationship Id="rId16" Target="../media/image15.jpeg" Type="http://schemas.openxmlformats.org/officeDocument/2006/relationships/image"/><Relationship Id="rId17" Target="../media/image16.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4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4.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2" Target="../notesSlides/notesSlide1.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https://tse1.mm.bing.net/th/id/OIP.Fk_I_aQZcwOMl-QPGU26WgHaE8?rs=1&amp;pid=ImgDetMain" TargetMode="External" Type="http://schemas.openxmlformats.org/officeDocument/2006/relationships/hyperlink"/><Relationship Id="rId3" Target="../media/image30.pn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8615" y="3064420"/>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43029" r="0" b="-43029"/>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237837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956832" y="3307946"/>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769424" y="2120254"/>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4" id="14"/>
          <p:cNvGrpSpPr/>
          <p:nvPr/>
        </p:nvGrpSpPr>
        <p:grpSpPr>
          <a:xfrm rot="0">
            <a:off x="7026450" y="585659"/>
            <a:ext cx="4072165" cy="1136438"/>
            <a:chOff x="0" y="0"/>
            <a:chExt cx="5429554" cy="1515251"/>
          </a:xfrm>
        </p:grpSpPr>
        <p:sp>
          <p:nvSpPr>
            <p:cNvPr name="Freeform 15" id="15"/>
            <p:cNvSpPr/>
            <p:nvPr/>
          </p:nvSpPr>
          <p:spPr>
            <a:xfrm flipH="false" flipV="false" rot="0">
              <a:off x="3921879" y="0"/>
              <a:ext cx="1507675" cy="1515251"/>
            </a:xfrm>
            <a:custGeom>
              <a:avLst/>
              <a:gdLst/>
              <a:ahLst/>
              <a:cxnLst/>
              <a:rect r="r" b="b" t="t" l="l"/>
              <a:pathLst>
                <a:path h="1515251" w="1507675">
                  <a:moveTo>
                    <a:pt x="0" y="0"/>
                  </a:moveTo>
                  <a:lnTo>
                    <a:pt x="1507675" y="0"/>
                  </a:lnTo>
                  <a:lnTo>
                    <a:pt x="1507675" y="1515251"/>
                  </a:lnTo>
                  <a:lnTo>
                    <a:pt x="0" y="1515251"/>
                  </a:lnTo>
                  <a:lnTo>
                    <a:pt x="0" y="0"/>
                  </a:lnTo>
                  <a:close/>
                </a:path>
              </a:pathLst>
            </a:custGeom>
            <a:blipFill>
              <a:blip r:embed="rId15"/>
              <a:stretch>
                <a:fillRect l="0" t="0" r="0" b="0"/>
              </a:stretch>
            </a:blipFill>
          </p:spPr>
        </p:sp>
        <p:sp>
          <p:nvSpPr>
            <p:cNvPr name="Freeform 16" id="16"/>
            <p:cNvSpPr/>
            <p:nvPr/>
          </p:nvSpPr>
          <p:spPr>
            <a:xfrm flipH="false" flipV="false" rot="0">
              <a:off x="0" y="0"/>
              <a:ext cx="1515251" cy="1515251"/>
            </a:xfrm>
            <a:custGeom>
              <a:avLst/>
              <a:gdLst/>
              <a:ahLst/>
              <a:cxnLst/>
              <a:rect r="r" b="b" t="t" l="l"/>
              <a:pathLst>
                <a:path h="1515251" w="1515251">
                  <a:moveTo>
                    <a:pt x="0" y="0"/>
                  </a:moveTo>
                  <a:lnTo>
                    <a:pt x="1515251" y="0"/>
                  </a:lnTo>
                  <a:lnTo>
                    <a:pt x="1515251" y="1515251"/>
                  </a:lnTo>
                  <a:lnTo>
                    <a:pt x="0" y="1515251"/>
                  </a:lnTo>
                  <a:lnTo>
                    <a:pt x="0" y="0"/>
                  </a:lnTo>
                  <a:close/>
                </a:path>
              </a:pathLst>
            </a:custGeom>
            <a:blipFill>
              <a:blip r:embed="rId16"/>
              <a:stretch>
                <a:fillRect l="0" t="0" r="0" b="0"/>
              </a:stretch>
            </a:blipFill>
          </p:spPr>
        </p:sp>
        <p:sp>
          <p:nvSpPr>
            <p:cNvPr name="Freeform 17" id="17"/>
            <p:cNvSpPr/>
            <p:nvPr/>
          </p:nvSpPr>
          <p:spPr>
            <a:xfrm flipH="false" flipV="false" rot="0">
              <a:off x="1956817" y="0"/>
              <a:ext cx="1515251" cy="1515251"/>
            </a:xfrm>
            <a:custGeom>
              <a:avLst/>
              <a:gdLst/>
              <a:ahLst/>
              <a:cxnLst/>
              <a:rect r="r" b="b" t="t" l="l"/>
              <a:pathLst>
                <a:path h="1515251" w="1515251">
                  <a:moveTo>
                    <a:pt x="0" y="0"/>
                  </a:moveTo>
                  <a:lnTo>
                    <a:pt x="1515252" y="0"/>
                  </a:lnTo>
                  <a:lnTo>
                    <a:pt x="1515252" y="1515251"/>
                  </a:lnTo>
                  <a:lnTo>
                    <a:pt x="0" y="1515251"/>
                  </a:lnTo>
                  <a:lnTo>
                    <a:pt x="0" y="0"/>
                  </a:lnTo>
                  <a:close/>
                </a:path>
              </a:pathLst>
            </a:custGeom>
            <a:blipFill>
              <a:blip r:embed="rId17"/>
              <a:stretch>
                <a:fillRect l="0" t="0" r="0" b="0"/>
              </a:stretch>
            </a:blipFill>
          </p:spPr>
        </p:sp>
      </p:grpSp>
      <p:sp>
        <p:nvSpPr>
          <p:cNvPr name="TextBox 18" id="18"/>
          <p:cNvSpPr txBox="true"/>
          <p:nvPr/>
        </p:nvSpPr>
        <p:spPr>
          <a:xfrm rot="0">
            <a:off x="2412807" y="2799342"/>
            <a:ext cx="10058361" cy="988105"/>
          </a:xfrm>
          <a:prstGeom prst="rect">
            <a:avLst/>
          </a:prstGeom>
        </p:spPr>
        <p:txBody>
          <a:bodyPr anchor="t" rtlCol="false" tIns="0" lIns="0" bIns="0" rIns="0">
            <a:spAutoFit/>
          </a:bodyPr>
          <a:lstStyle/>
          <a:p>
            <a:pPr algn="l">
              <a:lnSpc>
                <a:spcPts val="7471"/>
              </a:lnSpc>
            </a:pPr>
            <a:r>
              <a:rPr lang="en-US" sz="7253" b="true">
                <a:solidFill>
                  <a:srgbClr val="0E2F5F"/>
                </a:solidFill>
                <a:latin typeface="Barlow Condensed Heavy"/>
                <a:ea typeface="Barlow Condensed Heavy"/>
                <a:cs typeface="Barlow Condensed Heavy"/>
                <a:sym typeface="Barlow Condensed Heavy"/>
              </a:rPr>
              <a:t>STOCK MARKET PREDICTION:</a:t>
            </a:r>
          </a:p>
        </p:txBody>
      </p:sp>
      <p:sp>
        <p:nvSpPr>
          <p:cNvPr name="TextBox 19" id="19"/>
          <p:cNvSpPr txBox="true"/>
          <p:nvPr/>
        </p:nvSpPr>
        <p:spPr>
          <a:xfrm rot="0">
            <a:off x="2412807" y="4339100"/>
            <a:ext cx="8200033" cy="2049145"/>
          </a:xfrm>
          <a:prstGeom prst="rect">
            <a:avLst/>
          </a:prstGeom>
        </p:spPr>
        <p:txBody>
          <a:bodyPr anchor="t" rtlCol="false" tIns="0" lIns="0" bIns="0" rIns="0">
            <a:spAutoFit/>
          </a:bodyPr>
          <a:lstStyle/>
          <a:p>
            <a:pPr algn="l">
              <a:lnSpc>
                <a:spcPts val="5240"/>
              </a:lnSpc>
            </a:pPr>
            <a:r>
              <a:rPr lang="en-US" sz="4000" b="true">
                <a:solidFill>
                  <a:srgbClr val="021828"/>
                </a:solidFill>
                <a:latin typeface="Akzidenz-Grotesk Heavy"/>
                <a:ea typeface="Akzidenz-Grotesk Heavy"/>
                <a:cs typeface="Akzidenz-Grotesk Heavy"/>
                <a:sym typeface="Akzidenz-Grotesk Heavy"/>
              </a:rPr>
              <a:t>Discover Investor Emotions for Financial Sentiment Analysis and Multivariate Time Series</a:t>
            </a:r>
          </a:p>
        </p:txBody>
      </p:sp>
      <p:sp>
        <p:nvSpPr>
          <p:cNvPr name="TextBox 20" id="20"/>
          <p:cNvSpPr txBox="true"/>
          <p:nvPr/>
        </p:nvSpPr>
        <p:spPr>
          <a:xfrm rot="0">
            <a:off x="14211574" y="1415172"/>
            <a:ext cx="3009626" cy="306925"/>
          </a:xfrm>
          <a:prstGeom prst="rect">
            <a:avLst/>
          </a:prstGeom>
        </p:spPr>
        <p:txBody>
          <a:bodyPr anchor="t" rtlCol="false" tIns="0" lIns="0" bIns="0" rIns="0">
            <a:spAutoFit/>
          </a:bodyPr>
          <a:lstStyle/>
          <a:p>
            <a:pPr algn="l">
              <a:lnSpc>
                <a:spcPts val="2413"/>
              </a:lnSpc>
            </a:pPr>
            <a:r>
              <a:rPr lang="en-US" sz="1900">
                <a:solidFill>
                  <a:srgbClr val="FFFFFF"/>
                </a:solidFill>
                <a:latin typeface="Aileron"/>
                <a:ea typeface="Aileron"/>
                <a:cs typeface="Aileron"/>
                <a:sym typeface="Aileron"/>
              </a:rPr>
              <a:t>www.reallygreatsite.com</a:t>
            </a:r>
          </a:p>
        </p:txBody>
      </p:sp>
      <p:sp>
        <p:nvSpPr>
          <p:cNvPr name="TextBox 21" id="21"/>
          <p:cNvSpPr txBox="true"/>
          <p:nvPr/>
        </p:nvSpPr>
        <p:spPr>
          <a:xfrm rot="0">
            <a:off x="2434442" y="6977998"/>
            <a:ext cx="9545798" cy="1043939"/>
          </a:xfrm>
          <a:prstGeom prst="rect">
            <a:avLst/>
          </a:prstGeom>
        </p:spPr>
        <p:txBody>
          <a:bodyPr anchor="t" rtlCol="false" tIns="0" lIns="0" bIns="0" rIns="0">
            <a:spAutoFit/>
          </a:bodyPr>
          <a:lstStyle/>
          <a:p>
            <a:pPr algn="l">
              <a:lnSpc>
                <a:spcPts val="3930"/>
              </a:lnSpc>
            </a:pPr>
            <a:r>
              <a:rPr lang="en-US" sz="3000" i="true">
                <a:solidFill>
                  <a:srgbClr val="021828"/>
                </a:solidFill>
                <a:latin typeface="Akzidenz-Grotesk Italics"/>
                <a:ea typeface="Akzidenz-Grotesk Italics"/>
                <a:cs typeface="Akzidenz-Grotesk Italics"/>
                <a:sym typeface="Akzidenz-Grotesk Italics"/>
              </a:rPr>
              <a:t>Artice: Jean Lee, Hoyoul Luis Youn, Josiah Poon, Soyeon Caren Han (6-Feb-2023)</a:t>
            </a:r>
            <a:r>
              <a:rPr lang="en-US" sz="3000">
                <a:solidFill>
                  <a:srgbClr val="021828"/>
                </a:solidFill>
                <a:latin typeface="Akzidenz-Grotesk"/>
                <a:ea typeface="Akzidenz-Grotesk"/>
                <a:cs typeface="Akzidenz-Grotesk"/>
                <a:sym typeface="Akzidenz-Grotesk"/>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5657" y="5581838"/>
            <a:ext cx="5650143" cy="3676462"/>
            <a:chOff x="0" y="0"/>
            <a:chExt cx="1488104" cy="968286"/>
          </a:xfrm>
        </p:grpSpPr>
        <p:sp>
          <p:nvSpPr>
            <p:cNvPr name="Freeform 3" id="3"/>
            <p:cNvSpPr/>
            <p:nvPr/>
          </p:nvSpPr>
          <p:spPr>
            <a:xfrm flipH="false" flipV="false" rot="0">
              <a:off x="0" y="0"/>
              <a:ext cx="1488104" cy="968286"/>
            </a:xfrm>
            <a:custGeom>
              <a:avLst/>
              <a:gdLst/>
              <a:ahLst/>
              <a:cxnLst/>
              <a:rect r="r" b="b" t="t" l="l"/>
              <a:pathLst>
                <a:path h="968286" w="1488104">
                  <a:moveTo>
                    <a:pt x="0" y="0"/>
                  </a:moveTo>
                  <a:lnTo>
                    <a:pt x="1488104" y="0"/>
                  </a:lnTo>
                  <a:lnTo>
                    <a:pt x="1488104" y="968286"/>
                  </a:lnTo>
                  <a:lnTo>
                    <a:pt x="0" y="968286"/>
                  </a:lnTo>
                  <a:close/>
                </a:path>
              </a:pathLst>
            </a:custGeom>
            <a:solidFill>
              <a:srgbClr val="C5D9F3"/>
            </a:solidFill>
          </p:spPr>
        </p:sp>
        <p:sp>
          <p:nvSpPr>
            <p:cNvPr name="TextBox 4" id="4"/>
            <p:cNvSpPr txBox="true"/>
            <p:nvPr/>
          </p:nvSpPr>
          <p:spPr>
            <a:xfrm>
              <a:off x="0" y="-47625"/>
              <a:ext cx="1488104" cy="1015911"/>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2932641" y="5581838"/>
            <a:ext cx="3676462" cy="36764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9086" t="0" r="-39086" b="0"/>
              </a:stretch>
            </a:blipFill>
          </p:spPr>
        </p:sp>
      </p:grpSp>
      <p:sp>
        <p:nvSpPr>
          <p:cNvPr name="Freeform 7" id="7"/>
          <p:cNvSpPr/>
          <p:nvPr/>
        </p:nvSpPr>
        <p:spPr>
          <a:xfrm flipH="false" flipV="false" rot="0">
            <a:off x="12367814" y="-1205189"/>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7252027"/>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574039"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7915064" y="6974357"/>
            <a:ext cx="5805187" cy="2623842"/>
            <a:chOff x="0" y="0"/>
            <a:chExt cx="7740249" cy="3498456"/>
          </a:xfrm>
        </p:grpSpPr>
        <p:grpSp>
          <p:nvGrpSpPr>
            <p:cNvPr name="Group 11" id="11"/>
            <p:cNvGrpSpPr/>
            <p:nvPr/>
          </p:nvGrpSpPr>
          <p:grpSpPr>
            <a:xfrm rot="0">
              <a:off x="1118473" y="0"/>
              <a:ext cx="6557026" cy="887601"/>
              <a:chOff x="0" y="0"/>
              <a:chExt cx="1295215" cy="175329"/>
            </a:xfrm>
          </p:grpSpPr>
          <p:sp>
            <p:nvSpPr>
              <p:cNvPr name="Freeform 12" id="12"/>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3" id="13"/>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0" y="6189"/>
              <a:ext cx="887601" cy="887601"/>
            </a:xfrm>
            <a:custGeom>
              <a:avLst/>
              <a:gdLst/>
              <a:ahLst/>
              <a:cxnLst/>
              <a:rect r="r" b="b" t="t" l="l"/>
              <a:pathLst>
                <a:path h="887601" w="887601">
                  <a:moveTo>
                    <a:pt x="0" y="0"/>
                  </a:moveTo>
                  <a:lnTo>
                    <a:pt x="887601" y="0"/>
                  </a:lnTo>
                  <a:lnTo>
                    <a:pt x="887601" y="887601"/>
                  </a:lnTo>
                  <a:lnTo>
                    <a:pt x="0" y="8876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2493841" y="182605"/>
              <a:ext cx="3964771"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DistilBERT</a:t>
              </a:r>
            </a:p>
          </p:txBody>
        </p:sp>
        <p:sp>
          <p:nvSpPr>
            <p:cNvPr name="TextBox 16" id="16"/>
            <p:cNvSpPr txBox="true"/>
            <p:nvPr/>
          </p:nvSpPr>
          <p:spPr>
            <a:xfrm rot="0">
              <a:off x="1181526" y="1090961"/>
              <a:ext cx="6558723" cy="2407495"/>
            </a:xfrm>
            <a:prstGeom prst="rect">
              <a:avLst/>
            </a:prstGeom>
          </p:spPr>
          <p:txBody>
            <a:bodyPr anchor="t" rtlCol="false" tIns="0" lIns="0" bIns="0" rIns="0">
              <a:spAutoFit/>
            </a:bodyPr>
            <a:lstStyle/>
            <a:p>
              <a:pPr algn="l" marL="561353" indent="-280677" lvl="1">
                <a:lnSpc>
                  <a:spcPts val="3640"/>
                </a:lnSpc>
                <a:buFont typeface="Arial"/>
                <a:buChar char="•"/>
              </a:pPr>
              <a:r>
                <a:rPr lang="en-US" b="true" sz="2600">
                  <a:solidFill>
                    <a:srgbClr val="0E2F5F"/>
                  </a:solidFill>
                  <a:latin typeface="Aileron Ultra-Bold"/>
                  <a:ea typeface="Aileron Ultra-Bold"/>
                  <a:cs typeface="Aileron Ultra-Bold"/>
                  <a:sym typeface="Aileron Ultra-Bold"/>
                </a:rPr>
                <a:t>Mô hình ngôn ngữ lớn sử dụng phần encoder của kiến trúc transformer</a:t>
              </a:r>
            </a:p>
            <a:p>
              <a:pPr algn="l">
                <a:lnSpc>
                  <a:spcPts val="3640"/>
                </a:lnSpc>
              </a:pPr>
            </a:p>
          </p:txBody>
        </p:sp>
      </p:grpSp>
      <p:grpSp>
        <p:nvGrpSpPr>
          <p:cNvPr name="Group 17" id="17"/>
          <p:cNvGrpSpPr/>
          <p:nvPr/>
        </p:nvGrpSpPr>
        <p:grpSpPr>
          <a:xfrm rot="0">
            <a:off x="7917610" y="4614396"/>
            <a:ext cx="5816691" cy="2130701"/>
            <a:chOff x="0" y="0"/>
            <a:chExt cx="7755588" cy="2840935"/>
          </a:xfrm>
        </p:grpSpPr>
        <p:grpSp>
          <p:nvGrpSpPr>
            <p:cNvPr name="Group 18" id="18"/>
            <p:cNvGrpSpPr/>
            <p:nvPr/>
          </p:nvGrpSpPr>
          <p:grpSpPr>
            <a:xfrm rot="0">
              <a:off x="1166187" y="0"/>
              <a:ext cx="6557026" cy="887601"/>
              <a:chOff x="0" y="0"/>
              <a:chExt cx="1295215" cy="175329"/>
            </a:xfrm>
          </p:grpSpPr>
          <p:sp>
            <p:nvSpPr>
              <p:cNvPr name="Freeform 19" id="19"/>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20" id="20"/>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21" id="21"/>
            <p:cNvSpPr/>
            <p:nvPr/>
          </p:nvSpPr>
          <p:spPr>
            <a:xfrm flipH="false" flipV="false" rot="0">
              <a:off x="0" y="0"/>
              <a:ext cx="887601" cy="887601"/>
            </a:xfrm>
            <a:custGeom>
              <a:avLst/>
              <a:gdLst/>
              <a:ahLst/>
              <a:cxnLst/>
              <a:rect r="r" b="b" t="t" l="l"/>
              <a:pathLst>
                <a:path h="887601" w="887601">
                  <a:moveTo>
                    <a:pt x="0" y="0"/>
                  </a:moveTo>
                  <a:lnTo>
                    <a:pt x="887601" y="0"/>
                  </a:lnTo>
                  <a:lnTo>
                    <a:pt x="887601" y="887601"/>
                  </a:lnTo>
                  <a:lnTo>
                    <a:pt x="0" y="8876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3747016" y="182671"/>
              <a:ext cx="1395369"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Bold"/>
                  <a:ea typeface="Aileron Bold"/>
                  <a:cs typeface="Aileron Bold"/>
                  <a:sym typeface="Aileron Bold"/>
                </a:rPr>
                <a:t>Bi-GRU</a:t>
              </a:r>
            </a:p>
          </p:txBody>
        </p:sp>
        <p:sp>
          <p:nvSpPr>
            <p:cNvPr name="TextBox 23" id="23"/>
            <p:cNvSpPr txBox="true"/>
            <p:nvPr/>
          </p:nvSpPr>
          <p:spPr>
            <a:xfrm rot="0">
              <a:off x="1215598" y="1042789"/>
              <a:ext cx="6539990" cy="1798146"/>
            </a:xfrm>
            <a:prstGeom prst="rect">
              <a:avLst/>
            </a:prstGeom>
          </p:spPr>
          <p:txBody>
            <a:bodyPr anchor="t" rtlCol="false" tIns="0" lIns="0" bIns="0" rIns="0">
              <a:spAutoFit/>
            </a:bodyPr>
            <a:lstStyle/>
            <a:p>
              <a:pPr algn="l" marL="559750" indent="-279875" lvl="1">
                <a:lnSpc>
                  <a:spcPts val="3629"/>
                </a:lnSpc>
                <a:buFont typeface="Arial"/>
                <a:buChar char="•"/>
              </a:pPr>
              <a:r>
                <a:rPr lang="en-US" b="true" sz="2592">
                  <a:solidFill>
                    <a:srgbClr val="0E2F5F"/>
                  </a:solidFill>
                  <a:latin typeface="Aileron Ultra-Bold"/>
                  <a:ea typeface="Aileron Ultra-Bold"/>
                  <a:cs typeface="Aileron Ultra-Bold"/>
                  <a:sym typeface="Aileron Ultra-Bold"/>
                </a:rPr>
                <a:t>Là mạng hồi quy có sử dụng cơ chế cổng</a:t>
              </a:r>
            </a:p>
            <a:p>
              <a:pPr algn="l" marL="559750" indent="-279875" lvl="1">
                <a:lnSpc>
                  <a:spcPts val="3629"/>
                </a:lnSpc>
                <a:buFont typeface="Arial"/>
                <a:buChar char="•"/>
              </a:pPr>
              <a:r>
                <a:rPr lang="en-US" b="true" sz="2592">
                  <a:solidFill>
                    <a:srgbClr val="0E2F5F"/>
                  </a:solidFill>
                  <a:latin typeface="Aileron Ultra-Bold"/>
                  <a:ea typeface="Aileron Ultra-Bold"/>
                  <a:cs typeface="Aileron Ultra-Bold"/>
                  <a:sym typeface="Aileron Ultra-Bold"/>
                </a:rPr>
                <a:t>Mã hóa theo 2 chiều</a:t>
              </a:r>
            </a:p>
          </p:txBody>
        </p:sp>
      </p:grpSp>
      <p:sp>
        <p:nvSpPr>
          <p:cNvPr name="TextBox 24" id="24"/>
          <p:cNvSpPr txBox="true"/>
          <p:nvPr/>
        </p:nvSpPr>
        <p:spPr>
          <a:xfrm rot="0">
            <a:off x="1028700" y="981075"/>
            <a:ext cx="6654579" cy="803275"/>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0E2F5F"/>
                </a:solidFill>
                <a:latin typeface="Barlow Condensed Heavy"/>
                <a:ea typeface="Barlow Condensed Heavy"/>
                <a:cs typeface="Barlow Condensed Heavy"/>
                <a:sym typeface="Barlow Condensed Heavy"/>
              </a:rPr>
              <a:t>Mô hình đề xuất</a:t>
            </a:r>
          </a:p>
        </p:txBody>
      </p:sp>
      <p:sp>
        <p:nvSpPr>
          <p:cNvPr name="TextBox 25" id="25"/>
          <p:cNvSpPr txBox="true"/>
          <p:nvPr/>
        </p:nvSpPr>
        <p:spPr>
          <a:xfrm rot="0">
            <a:off x="1028700" y="3046571"/>
            <a:ext cx="5967440" cy="869948"/>
          </a:xfrm>
          <a:prstGeom prst="rect">
            <a:avLst/>
          </a:prstGeom>
        </p:spPr>
        <p:txBody>
          <a:bodyPr anchor="t" rtlCol="false" tIns="0" lIns="0" bIns="0" rIns="0">
            <a:spAutoFit/>
          </a:bodyPr>
          <a:lstStyle/>
          <a:p>
            <a:pPr algn="just" marL="0" indent="0" lvl="0">
              <a:lnSpc>
                <a:spcPts val="3500"/>
              </a:lnSpc>
              <a:spcBef>
                <a:spcPct val="0"/>
              </a:spcBef>
            </a:pPr>
            <a:r>
              <a:rPr lang="en-US" b="true" sz="2500">
                <a:solidFill>
                  <a:srgbClr val="021828"/>
                </a:solidFill>
                <a:latin typeface="Aileron Bold"/>
                <a:ea typeface="Aileron Bold"/>
                <a:cs typeface="Aileron Bold"/>
                <a:sym typeface="Aileron Bold"/>
              </a:rPr>
              <a:t>Sử dụng các phương pháp học máy,  mạng học sâu và mô hình ngôn ngữ lớn </a:t>
            </a:r>
          </a:p>
        </p:txBody>
      </p:sp>
      <p:grpSp>
        <p:nvGrpSpPr>
          <p:cNvPr name="Group 26" id="26"/>
          <p:cNvGrpSpPr/>
          <p:nvPr/>
        </p:nvGrpSpPr>
        <p:grpSpPr>
          <a:xfrm rot="0">
            <a:off x="7917610" y="2603500"/>
            <a:ext cx="6868191" cy="1781635"/>
            <a:chOff x="0" y="0"/>
            <a:chExt cx="9157588" cy="2375514"/>
          </a:xfrm>
        </p:grpSpPr>
        <p:grpSp>
          <p:nvGrpSpPr>
            <p:cNvPr name="Group 27" id="27"/>
            <p:cNvGrpSpPr/>
            <p:nvPr/>
          </p:nvGrpSpPr>
          <p:grpSpPr>
            <a:xfrm rot="0">
              <a:off x="1179829" y="0"/>
              <a:ext cx="6557026" cy="887601"/>
              <a:chOff x="0" y="0"/>
              <a:chExt cx="1295215" cy="175329"/>
            </a:xfrm>
          </p:grpSpPr>
          <p:sp>
            <p:nvSpPr>
              <p:cNvPr name="Freeform 28" id="28"/>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29" id="29"/>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30" id="30"/>
            <p:cNvSpPr/>
            <p:nvPr/>
          </p:nvSpPr>
          <p:spPr>
            <a:xfrm flipH="false" flipV="false" rot="0">
              <a:off x="0" y="0"/>
              <a:ext cx="887601" cy="887601"/>
            </a:xfrm>
            <a:custGeom>
              <a:avLst/>
              <a:gdLst/>
              <a:ahLst/>
              <a:cxnLst/>
              <a:rect r="r" b="b" t="t" l="l"/>
              <a:pathLst>
                <a:path h="887601" w="887601">
                  <a:moveTo>
                    <a:pt x="0" y="0"/>
                  </a:moveTo>
                  <a:lnTo>
                    <a:pt x="887601" y="0"/>
                  </a:lnTo>
                  <a:lnTo>
                    <a:pt x="887601" y="887601"/>
                  </a:lnTo>
                  <a:lnTo>
                    <a:pt x="0" y="8876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2560396" y="182605"/>
              <a:ext cx="3795891" cy="484291"/>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Logistic Regression</a:t>
              </a:r>
            </a:p>
          </p:txBody>
        </p:sp>
        <p:sp>
          <p:nvSpPr>
            <p:cNvPr name="TextBox 32" id="32"/>
            <p:cNvSpPr txBox="true"/>
            <p:nvPr/>
          </p:nvSpPr>
          <p:spPr>
            <a:xfrm rot="0">
              <a:off x="1196865" y="1187219"/>
              <a:ext cx="7960723" cy="1188295"/>
            </a:xfrm>
            <a:prstGeom prst="rect">
              <a:avLst/>
            </a:prstGeom>
          </p:spPr>
          <p:txBody>
            <a:bodyPr anchor="t" rtlCol="false" tIns="0" lIns="0" bIns="0" rIns="0">
              <a:spAutoFit/>
            </a:bodyPr>
            <a:lstStyle/>
            <a:p>
              <a:pPr algn="l" marL="561353" indent="-280677" lvl="1">
                <a:lnSpc>
                  <a:spcPts val="3640"/>
                </a:lnSpc>
                <a:buFont typeface="Arial"/>
                <a:buChar char="•"/>
              </a:pPr>
              <a:r>
                <a:rPr lang="en-US" b="true" sz="2600">
                  <a:solidFill>
                    <a:srgbClr val="0E2F5F"/>
                  </a:solidFill>
                  <a:latin typeface="Aileron Ultra-Bold"/>
                  <a:ea typeface="Aileron Ultra-Bold"/>
                  <a:cs typeface="Aileron Ultra-Bold"/>
                  <a:sym typeface="Aileron Ultra-Bold"/>
                </a:rPr>
                <a:t>Là mô hình học máy truyền thống dùng cho bài toán phân loại</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05592" y="3192202"/>
            <a:ext cx="13761306" cy="4231207"/>
            <a:chOff x="0" y="0"/>
            <a:chExt cx="3624377" cy="1114392"/>
          </a:xfrm>
        </p:grpSpPr>
        <p:sp>
          <p:nvSpPr>
            <p:cNvPr name="Freeform 3" id="3"/>
            <p:cNvSpPr/>
            <p:nvPr/>
          </p:nvSpPr>
          <p:spPr>
            <a:xfrm flipH="false" flipV="false" rot="0">
              <a:off x="0" y="0"/>
              <a:ext cx="3624377" cy="1114392"/>
            </a:xfrm>
            <a:custGeom>
              <a:avLst/>
              <a:gdLst/>
              <a:ahLst/>
              <a:cxnLst/>
              <a:rect r="r" b="b" t="t" l="l"/>
              <a:pathLst>
                <a:path h="1114392" w="3624377">
                  <a:moveTo>
                    <a:pt x="8439" y="0"/>
                  </a:moveTo>
                  <a:lnTo>
                    <a:pt x="3615938" y="0"/>
                  </a:lnTo>
                  <a:cubicBezTo>
                    <a:pt x="3620599" y="0"/>
                    <a:pt x="3624377" y="3778"/>
                    <a:pt x="3624377" y="8439"/>
                  </a:cubicBezTo>
                  <a:lnTo>
                    <a:pt x="3624377" y="1105953"/>
                  </a:lnTo>
                  <a:cubicBezTo>
                    <a:pt x="3624377" y="1110614"/>
                    <a:pt x="3620599" y="1114392"/>
                    <a:pt x="3615938" y="1114392"/>
                  </a:cubicBezTo>
                  <a:lnTo>
                    <a:pt x="8439" y="1114392"/>
                  </a:lnTo>
                  <a:cubicBezTo>
                    <a:pt x="3778" y="1114392"/>
                    <a:pt x="0" y="1110614"/>
                    <a:pt x="0" y="1105953"/>
                  </a:cubicBezTo>
                  <a:lnTo>
                    <a:pt x="0" y="8439"/>
                  </a:lnTo>
                  <a:cubicBezTo>
                    <a:pt x="0" y="3778"/>
                    <a:pt x="3778" y="0"/>
                    <a:pt x="8439" y="0"/>
                  </a:cubicBezTo>
                  <a:close/>
                </a:path>
              </a:pathLst>
            </a:custGeom>
            <a:solidFill>
              <a:srgbClr val="E1EDFC"/>
            </a:solidFill>
            <a:ln cap="sq">
              <a:noFill/>
              <a:prstDash val="solid"/>
              <a:miter/>
            </a:ln>
          </p:spPr>
        </p:sp>
        <p:sp>
          <p:nvSpPr>
            <p:cNvPr name="TextBox 4" id="4"/>
            <p:cNvSpPr txBox="true"/>
            <p:nvPr/>
          </p:nvSpPr>
          <p:spPr>
            <a:xfrm>
              <a:off x="0" y="-47625"/>
              <a:ext cx="3624377" cy="116201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828684" y="3922212"/>
            <a:ext cx="4048806" cy="665701"/>
            <a:chOff x="0" y="0"/>
            <a:chExt cx="1066352" cy="175329"/>
          </a:xfrm>
        </p:grpSpPr>
        <p:sp>
          <p:nvSpPr>
            <p:cNvPr name="Freeform 6" id="6"/>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7" id="7"/>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2584522" y="3918686"/>
            <a:ext cx="4048806" cy="665701"/>
            <a:chOff x="0" y="0"/>
            <a:chExt cx="1066352" cy="175329"/>
          </a:xfrm>
        </p:grpSpPr>
        <p:sp>
          <p:nvSpPr>
            <p:cNvPr name="Freeform 9" id="9"/>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0" id="10"/>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1072845" y="3912687"/>
            <a:ext cx="4048806" cy="665701"/>
            <a:chOff x="0" y="0"/>
            <a:chExt cx="1066352" cy="175329"/>
          </a:xfrm>
        </p:grpSpPr>
        <p:sp>
          <p:nvSpPr>
            <p:cNvPr name="Freeform 12" id="12"/>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3" id="13"/>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4163449" y="2789610"/>
            <a:ext cx="890951" cy="89095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8417136" y="2746726"/>
            <a:ext cx="890951" cy="89095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12670822" y="2703842"/>
            <a:ext cx="890951" cy="89095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3" id="23"/>
          <p:cNvSpPr/>
          <p:nvPr/>
        </p:nvSpPr>
        <p:spPr>
          <a:xfrm flipH="false" flipV="false" rot="68992">
            <a:off x="4423556" y="304019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5400000">
            <a:off x="8667718" y="2997308"/>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5400000">
            <a:off x="12911879" y="2954424"/>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355466" y="-1972577"/>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6032840" y="887921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6633328" y="1275680"/>
            <a:ext cx="9813121" cy="839597"/>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Barlow Condensed Heavy"/>
                <a:ea typeface="Barlow Condensed Heavy"/>
                <a:cs typeface="Barlow Condensed Heavy"/>
                <a:sym typeface="Barlow Condensed Heavy"/>
              </a:rPr>
              <a:t>Thực nghiệm</a:t>
            </a:r>
          </a:p>
        </p:txBody>
      </p:sp>
      <p:sp>
        <p:nvSpPr>
          <p:cNvPr name="TextBox 29" id="29"/>
          <p:cNvSpPr txBox="true"/>
          <p:nvPr/>
        </p:nvSpPr>
        <p:spPr>
          <a:xfrm rot="0">
            <a:off x="6902338" y="4062741"/>
            <a:ext cx="3920547"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Bi-GRU</a:t>
            </a:r>
          </a:p>
        </p:txBody>
      </p:sp>
      <p:sp>
        <p:nvSpPr>
          <p:cNvPr name="TextBox 30" id="30"/>
          <p:cNvSpPr txBox="true"/>
          <p:nvPr/>
        </p:nvSpPr>
        <p:spPr>
          <a:xfrm rot="0">
            <a:off x="3022672" y="4059215"/>
            <a:ext cx="3191556"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Logistic Regression</a:t>
            </a:r>
          </a:p>
        </p:txBody>
      </p:sp>
      <p:sp>
        <p:nvSpPr>
          <p:cNvPr name="TextBox 31" id="31"/>
          <p:cNvSpPr txBox="true"/>
          <p:nvPr/>
        </p:nvSpPr>
        <p:spPr>
          <a:xfrm rot="0">
            <a:off x="11492394" y="4036640"/>
            <a:ext cx="3209709" cy="372743"/>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Heavy"/>
                <a:ea typeface="Aileron Heavy"/>
                <a:cs typeface="Aileron Heavy"/>
                <a:sym typeface="Aileron Heavy"/>
              </a:rPr>
              <a:t>DistilBERT</a:t>
            </a:r>
          </a:p>
        </p:txBody>
      </p:sp>
      <p:sp>
        <p:nvSpPr>
          <p:cNvPr name="TextBox 32" id="32"/>
          <p:cNvSpPr txBox="true"/>
          <p:nvPr/>
        </p:nvSpPr>
        <p:spPr>
          <a:xfrm rot="0">
            <a:off x="3108132" y="4776631"/>
            <a:ext cx="3241621" cy="1054098"/>
          </a:xfrm>
          <a:prstGeom prst="rect">
            <a:avLst/>
          </a:prstGeom>
        </p:spPr>
        <p:txBody>
          <a:bodyPr anchor="t" rtlCol="false" tIns="0" lIns="0" bIns="0" rIns="0">
            <a:spAutoFit/>
          </a:bodyPr>
          <a:lstStyle/>
          <a:p>
            <a:pPr algn="l" marL="431817" indent="-215908" lvl="1">
              <a:lnSpc>
                <a:spcPts val="2800"/>
              </a:lnSpc>
              <a:buFont typeface="Arial"/>
              <a:buChar char="•"/>
            </a:pPr>
            <a:r>
              <a:rPr lang="en-US" b="true" sz="2000">
                <a:solidFill>
                  <a:srgbClr val="0E2F5F"/>
                </a:solidFill>
                <a:latin typeface="Aileron Bold"/>
                <a:ea typeface="Aileron Bold"/>
                <a:cs typeface="Aileron Bold"/>
                <a:sym typeface="Aileron Bold"/>
              </a:rPr>
              <a:t>Sử dụng SGD với lr=1e-3</a:t>
            </a:r>
          </a:p>
          <a:p>
            <a:pPr algn="l" marL="431817" indent="-215908" lvl="1">
              <a:lnSpc>
                <a:spcPts val="2800"/>
              </a:lnSpc>
              <a:buFont typeface="Arial"/>
              <a:buChar char="•"/>
            </a:pPr>
            <a:r>
              <a:rPr lang="en-US" b="true" sz="2000">
                <a:solidFill>
                  <a:srgbClr val="0E2F5F"/>
                </a:solidFill>
                <a:latin typeface="Aileron Bold"/>
                <a:ea typeface="Aileron Bold"/>
                <a:cs typeface="Aileron Bold"/>
                <a:sym typeface="Aileron Bold"/>
              </a:rPr>
              <a:t>Số lượng epochs=100</a:t>
            </a:r>
          </a:p>
        </p:txBody>
      </p:sp>
      <p:sp>
        <p:nvSpPr>
          <p:cNvPr name="TextBox 33" id="33"/>
          <p:cNvSpPr txBox="true"/>
          <p:nvPr/>
        </p:nvSpPr>
        <p:spPr>
          <a:xfrm rot="0">
            <a:off x="7401227" y="4776631"/>
            <a:ext cx="3224340" cy="1054098"/>
          </a:xfrm>
          <a:prstGeom prst="rect">
            <a:avLst/>
          </a:prstGeom>
        </p:spPr>
        <p:txBody>
          <a:bodyPr anchor="t" rtlCol="false" tIns="0" lIns="0" bIns="0" rIns="0">
            <a:spAutoFit/>
          </a:bodyPr>
          <a:lstStyle/>
          <a:p>
            <a:pPr algn="l" marL="431817" indent="-215908" lvl="1">
              <a:lnSpc>
                <a:spcPts val="2800"/>
              </a:lnSpc>
              <a:buFont typeface="Arial"/>
              <a:buChar char="•"/>
            </a:pPr>
            <a:r>
              <a:rPr lang="en-US" b="true" sz="2000">
                <a:solidFill>
                  <a:srgbClr val="0E2F5F"/>
                </a:solidFill>
                <a:latin typeface="Aileron Bold"/>
                <a:ea typeface="Aileron Bold"/>
                <a:cs typeface="Aileron Bold"/>
                <a:sym typeface="Aileron Bold"/>
              </a:rPr>
              <a:t>Sử dụng Adam với lr=1e-3</a:t>
            </a:r>
          </a:p>
          <a:p>
            <a:pPr algn="l" marL="431817" indent="-215908" lvl="1">
              <a:lnSpc>
                <a:spcPts val="2800"/>
              </a:lnSpc>
              <a:buFont typeface="Arial"/>
              <a:buChar char="•"/>
            </a:pPr>
            <a:r>
              <a:rPr lang="en-US" b="true" sz="2000">
                <a:solidFill>
                  <a:srgbClr val="0E2F5F"/>
                </a:solidFill>
                <a:latin typeface="Aileron Bold"/>
                <a:ea typeface="Aileron Bold"/>
                <a:cs typeface="Aileron Bold"/>
                <a:sym typeface="Aileron Bold"/>
              </a:rPr>
              <a:t>Số lượng epochs=100</a:t>
            </a:r>
          </a:p>
        </p:txBody>
      </p:sp>
      <p:sp>
        <p:nvSpPr>
          <p:cNvPr name="TextBox 34" id="34"/>
          <p:cNvSpPr txBox="true"/>
          <p:nvPr/>
        </p:nvSpPr>
        <p:spPr>
          <a:xfrm rot="0">
            <a:off x="11492394" y="4776631"/>
            <a:ext cx="3209709" cy="1406523"/>
          </a:xfrm>
          <a:prstGeom prst="rect">
            <a:avLst/>
          </a:prstGeom>
        </p:spPr>
        <p:txBody>
          <a:bodyPr anchor="t" rtlCol="false" tIns="0" lIns="0" bIns="0" rIns="0">
            <a:spAutoFit/>
          </a:bodyPr>
          <a:lstStyle/>
          <a:p>
            <a:pPr algn="l" marL="431817" indent="-215908" lvl="1">
              <a:lnSpc>
                <a:spcPts val="2800"/>
              </a:lnSpc>
              <a:buFont typeface="Arial"/>
              <a:buChar char="•"/>
            </a:pPr>
            <a:r>
              <a:rPr lang="en-US" b="true" sz="2000">
                <a:solidFill>
                  <a:srgbClr val="0E2F5F"/>
                </a:solidFill>
                <a:latin typeface="Aileron Bold"/>
                <a:ea typeface="Aileron Bold"/>
                <a:cs typeface="Aileron Bold"/>
                <a:sym typeface="Aileron Bold"/>
              </a:rPr>
              <a:t>Sử dụng AdamW với lr=1e-3, weight decays=1e-2</a:t>
            </a:r>
          </a:p>
          <a:p>
            <a:pPr algn="l" marL="431817" indent="-215908" lvl="1">
              <a:lnSpc>
                <a:spcPts val="2800"/>
              </a:lnSpc>
              <a:buFont typeface="Arial"/>
              <a:buChar char="•"/>
            </a:pPr>
            <a:r>
              <a:rPr lang="en-US" b="true" sz="2000">
                <a:solidFill>
                  <a:srgbClr val="0E2F5F"/>
                </a:solidFill>
                <a:latin typeface="Aileron Bold"/>
                <a:ea typeface="Aileron Bold"/>
                <a:cs typeface="Aileron Bold"/>
                <a:sym typeface="Aileron Bold"/>
              </a:rPr>
              <a:t>Số lượng epochs=100</a:t>
            </a:r>
          </a:p>
        </p:txBody>
      </p:sp>
      <p:sp>
        <p:nvSpPr>
          <p:cNvPr name="Freeform 35" id="35"/>
          <p:cNvSpPr/>
          <p:nvPr/>
        </p:nvSpPr>
        <p:spPr>
          <a:xfrm flipH="false" flipV="false" rot="0">
            <a:off x="5555293" y="8718808"/>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5" id="5"/>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838007" y="7567140"/>
            <a:ext cx="5230779" cy="5230779"/>
          </a:xfrm>
          <a:custGeom>
            <a:avLst/>
            <a:gdLst/>
            <a:ahLst/>
            <a:cxnLst/>
            <a:rect r="r" b="b" t="t" l="l"/>
            <a:pathLst>
              <a:path h="5230779" w="5230779">
                <a:moveTo>
                  <a:pt x="0" y="0"/>
                </a:moveTo>
                <a:lnTo>
                  <a:pt x="5230779" y="0"/>
                </a:lnTo>
                <a:lnTo>
                  <a:pt x="5230779" y="5230779"/>
                </a:lnTo>
                <a:lnTo>
                  <a:pt x="0" y="52307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297401" y="2913302"/>
            <a:ext cx="13961899" cy="2740023"/>
          </a:xfrm>
          <a:custGeom>
            <a:avLst/>
            <a:gdLst/>
            <a:ahLst/>
            <a:cxnLst/>
            <a:rect r="r" b="b" t="t" l="l"/>
            <a:pathLst>
              <a:path h="2740023" w="13961899">
                <a:moveTo>
                  <a:pt x="0" y="0"/>
                </a:moveTo>
                <a:lnTo>
                  <a:pt x="13961899" y="0"/>
                </a:lnTo>
                <a:lnTo>
                  <a:pt x="13961899" y="2740023"/>
                </a:lnTo>
                <a:lnTo>
                  <a:pt x="0" y="2740023"/>
                </a:lnTo>
                <a:lnTo>
                  <a:pt x="0" y="0"/>
                </a:lnTo>
                <a:close/>
              </a:path>
            </a:pathLst>
          </a:custGeom>
          <a:blipFill>
            <a:blip r:embed="rId8"/>
            <a:stretch>
              <a:fillRect l="0" t="0" r="0" b="0"/>
            </a:stretch>
          </a:blipFill>
        </p:spPr>
      </p:sp>
      <p:sp>
        <p:nvSpPr>
          <p:cNvPr name="TextBox 9" id="9"/>
          <p:cNvSpPr txBox="true"/>
          <p:nvPr/>
        </p:nvSpPr>
        <p:spPr>
          <a:xfrm rot="0">
            <a:off x="3297401" y="981075"/>
            <a:ext cx="6843405" cy="848233"/>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Barlow Condensed Heavy"/>
                <a:ea typeface="Barlow Condensed Heavy"/>
                <a:cs typeface="Barlow Condensed Heavy"/>
                <a:sym typeface="Barlow Condensed Heavy"/>
              </a:rPr>
              <a:t>Kết quả</a:t>
            </a:r>
          </a:p>
        </p:txBody>
      </p:sp>
      <p:sp>
        <p:nvSpPr>
          <p:cNvPr name="TextBox 10" id="10"/>
          <p:cNvSpPr txBox="true"/>
          <p:nvPr/>
        </p:nvSpPr>
        <p:spPr>
          <a:xfrm rot="0">
            <a:off x="3961889" y="6323176"/>
            <a:ext cx="12948139" cy="1243963"/>
          </a:xfrm>
          <a:prstGeom prst="rect">
            <a:avLst/>
          </a:prstGeom>
        </p:spPr>
        <p:txBody>
          <a:bodyPr anchor="t" rtlCol="false" tIns="0" lIns="0" bIns="0" rIns="0">
            <a:spAutoFit/>
          </a:bodyPr>
          <a:lstStyle/>
          <a:p>
            <a:pPr algn="just" marL="518175" indent="-259087" lvl="1">
              <a:lnSpc>
                <a:spcPts val="3360"/>
              </a:lnSpc>
              <a:buFont typeface="Arial"/>
              <a:buChar char="•"/>
            </a:pPr>
            <a:r>
              <a:rPr lang="en-US" b="true" sz="2400">
                <a:solidFill>
                  <a:srgbClr val="021828"/>
                </a:solidFill>
                <a:latin typeface="Aileron Bold"/>
                <a:ea typeface="Aileron Bold"/>
                <a:cs typeface="Aileron Bold"/>
                <a:sym typeface="Aileron Bold"/>
              </a:rPr>
              <a:t>Mô hình ngôn ngữ lớn vượt  trội hơn cả về bài toán dự đoán và phân loại</a:t>
            </a:r>
          </a:p>
          <a:p>
            <a:pPr algn="just" marL="518175" indent="-259087" lvl="1">
              <a:lnSpc>
                <a:spcPts val="3360"/>
              </a:lnSpc>
              <a:buFont typeface="Arial"/>
              <a:buChar char="•"/>
            </a:pPr>
            <a:r>
              <a:rPr lang="en-US" b="true" sz="2400">
                <a:solidFill>
                  <a:srgbClr val="021828"/>
                </a:solidFill>
                <a:latin typeface="Aileron Bold"/>
                <a:ea typeface="Aileron Bold"/>
                <a:cs typeface="Aileron Bold"/>
                <a:sym typeface="Aileron Bold"/>
              </a:rPr>
              <a:t>Có sự chênh lệch lớn giữa hiệu suất của các nhãn</a:t>
            </a:r>
          </a:p>
          <a:p>
            <a:pPr algn="just" marL="518175" indent="-259087" lvl="1">
              <a:lnSpc>
                <a:spcPts val="3360"/>
              </a:lnSpc>
              <a:spcBef>
                <a:spcPct val="0"/>
              </a:spcBef>
              <a:buFont typeface="Arial"/>
              <a:buChar char="•"/>
            </a:pPr>
            <a:r>
              <a:rPr lang="en-US" b="true" sz="2400">
                <a:solidFill>
                  <a:srgbClr val="021828"/>
                </a:solidFill>
                <a:latin typeface="Aileron Bold"/>
                <a:ea typeface="Aileron Bold"/>
                <a:cs typeface="Aileron Bold"/>
                <a:sym typeface="Aileron Bold"/>
              </a:rPr>
              <a:t>Nhiệm vụ phân loại cảm xúc khó và phức tạp hơn so với bài toán phân loại sentiment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33012" y="8077894"/>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47786" y="8077894"/>
            <a:ext cx="3593852" cy="3593852"/>
          </a:xfrm>
          <a:custGeom>
            <a:avLst/>
            <a:gdLst/>
            <a:ahLst/>
            <a:cxnLst/>
            <a:rect r="r" b="b" t="t" l="l"/>
            <a:pathLst>
              <a:path h="3593852" w="3593852">
                <a:moveTo>
                  <a:pt x="0" y="0"/>
                </a:moveTo>
                <a:lnTo>
                  <a:pt x="3593852" y="0"/>
                </a:lnTo>
                <a:lnTo>
                  <a:pt x="3593852" y="3593851"/>
                </a:lnTo>
                <a:lnTo>
                  <a:pt x="0" y="35938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67047" y="2162007"/>
            <a:ext cx="1043351" cy="1043351"/>
            <a:chOff x="0" y="0"/>
            <a:chExt cx="274792" cy="274792"/>
          </a:xfrm>
        </p:grpSpPr>
        <p:sp>
          <p:nvSpPr>
            <p:cNvPr name="Freeform 5" id="5"/>
            <p:cNvSpPr/>
            <p:nvPr/>
          </p:nvSpPr>
          <p:spPr>
            <a:xfrm flipH="false" flipV="false" rot="0">
              <a:off x="0" y="0"/>
              <a:ext cx="274792" cy="274792"/>
            </a:xfrm>
            <a:custGeom>
              <a:avLst/>
              <a:gdLst/>
              <a:ahLst/>
              <a:cxnLst/>
              <a:rect r="r" b="b" t="t" l="l"/>
              <a:pathLst>
                <a:path h="274792" w="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name="TextBox 6" id="6"/>
            <p:cNvSpPr txBox="true"/>
            <p:nvPr/>
          </p:nvSpPr>
          <p:spPr>
            <a:xfrm>
              <a:off x="0" y="-47625"/>
              <a:ext cx="274792" cy="322417"/>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9144000" y="5844055"/>
            <a:ext cx="1043351" cy="1043351"/>
            <a:chOff x="0" y="0"/>
            <a:chExt cx="274792" cy="274792"/>
          </a:xfrm>
        </p:grpSpPr>
        <p:sp>
          <p:nvSpPr>
            <p:cNvPr name="Freeform 8" id="8"/>
            <p:cNvSpPr/>
            <p:nvPr/>
          </p:nvSpPr>
          <p:spPr>
            <a:xfrm flipH="false" flipV="false" rot="0">
              <a:off x="0" y="0"/>
              <a:ext cx="274792" cy="274792"/>
            </a:xfrm>
            <a:custGeom>
              <a:avLst/>
              <a:gdLst/>
              <a:ahLst/>
              <a:cxnLst/>
              <a:rect r="r" b="b" t="t" l="l"/>
              <a:pathLst>
                <a:path h="274792" w="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name="TextBox 9" id="9"/>
            <p:cNvSpPr txBox="true"/>
            <p:nvPr/>
          </p:nvSpPr>
          <p:spPr>
            <a:xfrm>
              <a:off x="0" y="-47625"/>
              <a:ext cx="274792" cy="322417"/>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2952709" y="2219600"/>
            <a:ext cx="2614581" cy="928165"/>
            <a:chOff x="0" y="0"/>
            <a:chExt cx="688614" cy="244455"/>
          </a:xfrm>
        </p:grpSpPr>
        <p:sp>
          <p:nvSpPr>
            <p:cNvPr name="Freeform 11" id="11"/>
            <p:cNvSpPr/>
            <p:nvPr/>
          </p:nvSpPr>
          <p:spPr>
            <a:xfrm flipH="false" flipV="false" rot="0">
              <a:off x="0" y="0"/>
              <a:ext cx="688614" cy="244455"/>
            </a:xfrm>
            <a:custGeom>
              <a:avLst/>
              <a:gdLst/>
              <a:ahLst/>
              <a:cxnLst/>
              <a:rect r="r" b="b" t="t" l="l"/>
              <a:pathLst>
                <a:path h="244455" w="688614">
                  <a:moveTo>
                    <a:pt x="122228" y="0"/>
                  </a:moveTo>
                  <a:lnTo>
                    <a:pt x="566386" y="0"/>
                  </a:lnTo>
                  <a:cubicBezTo>
                    <a:pt x="598803" y="0"/>
                    <a:pt x="629892" y="12878"/>
                    <a:pt x="652814" y="35800"/>
                  </a:cubicBezTo>
                  <a:cubicBezTo>
                    <a:pt x="675736" y="58722"/>
                    <a:pt x="688614" y="89811"/>
                    <a:pt x="688614" y="122228"/>
                  </a:cubicBezTo>
                  <a:lnTo>
                    <a:pt x="688614" y="122228"/>
                  </a:lnTo>
                  <a:cubicBezTo>
                    <a:pt x="688614" y="154644"/>
                    <a:pt x="675736" y="185733"/>
                    <a:pt x="652814" y="208655"/>
                  </a:cubicBezTo>
                  <a:cubicBezTo>
                    <a:pt x="629892" y="231578"/>
                    <a:pt x="598803" y="244455"/>
                    <a:pt x="566386" y="244455"/>
                  </a:cubicBezTo>
                  <a:lnTo>
                    <a:pt x="122228" y="244455"/>
                  </a:lnTo>
                  <a:cubicBezTo>
                    <a:pt x="89811" y="244455"/>
                    <a:pt x="58722" y="231578"/>
                    <a:pt x="35800" y="208655"/>
                  </a:cubicBezTo>
                  <a:cubicBezTo>
                    <a:pt x="12878" y="185733"/>
                    <a:pt x="0" y="154644"/>
                    <a:pt x="0" y="122228"/>
                  </a:cubicBezTo>
                  <a:lnTo>
                    <a:pt x="0" y="122228"/>
                  </a:lnTo>
                  <a:cubicBezTo>
                    <a:pt x="0" y="89811"/>
                    <a:pt x="12878" y="58722"/>
                    <a:pt x="35800" y="35800"/>
                  </a:cubicBezTo>
                  <a:cubicBezTo>
                    <a:pt x="58722" y="12878"/>
                    <a:pt x="89811" y="0"/>
                    <a:pt x="122228" y="0"/>
                  </a:cubicBezTo>
                  <a:close/>
                </a:path>
              </a:pathLst>
            </a:custGeom>
            <a:solidFill>
              <a:srgbClr val="5188CC"/>
            </a:solidFill>
          </p:spPr>
        </p:sp>
        <p:sp>
          <p:nvSpPr>
            <p:cNvPr name="TextBox 12" id="12"/>
            <p:cNvSpPr txBox="true"/>
            <p:nvPr/>
          </p:nvSpPr>
          <p:spPr>
            <a:xfrm>
              <a:off x="0" y="-47625"/>
              <a:ext cx="688614" cy="292080"/>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0587401" y="5904178"/>
            <a:ext cx="2980839" cy="928165"/>
            <a:chOff x="0" y="0"/>
            <a:chExt cx="785077" cy="244455"/>
          </a:xfrm>
        </p:grpSpPr>
        <p:sp>
          <p:nvSpPr>
            <p:cNvPr name="Freeform 14" id="14"/>
            <p:cNvSpPr/>
            <p:nvPr/>
          </p:nvSpPr>
          <p:spPr>
            <a:xfrm flipH="false" flipV="false" rot="0">
              <a:off x="0" y="0"/>
              <a:ext cx="785077" cy="244455"/>
            </a:xfrm>
            <a:custGeom>
              <a:avLst/>
              <a:gdLst/>
              <a:ahLst/>
              <a:cxnLst/>
              <a:rect r="r" b="b" t="t" l="l"/>
              <a:pathLst>
                <a:path h="244455" w="785077">
                  <a:moveTo>
                    <a:pt x="122228" y="0"/>
                  </a:moveTo>
                  <a:lnTo>
                    <a:pt x="662849" y="0"/>
                  </a:lnTo>
                  <a:cubicBezTo>
                    <a:pt x="695266" y="0"/>
                    <a:pt x="726355" y="12878"/>
                    <a:pt x="749277" y="35800"/>
                  </a:cubicBezTo>
                  <a:cubicBezTo>
                    <a:pt x="772199" y="58722"/>
                    <a:pt x="785077" y="89811"/>
                    <a:pt x="785077" y="122228"/>
                  </a:cubicBezTo>
                  <a:lnTo>
                    <a:pt x="785077" y="122228"/>
                  </a:lnTo>
                  <a:cubicBezTo>
                    <a:pt x="785077" y="154644"/>
                    <a:pt x="772199" y="185733"/>
                    <a:pt x="749277" y="208655"/>
                  </a:cubicBezTo>
                  <a:cubicBezTo>
                    <a:pt x="726355" y="231578"/>
                    <a:pt x="695266" y="244455"/>
                    <a:pt x="662849" y="244455"/>
                  </a:cubicBezTo>
                  <a:lnTo>
                    <a:pt x="122228" y="244455"/>
                  </a:lnTo>
                  <a:cubicBezTo>
                    <a:pt x="89811" y="244455"/>
                    <a:pt x="58722" y="231578"/>
                    <a:pt x="35800" y="208655"/>
                  </a:cubicBezTo>
                  <a:cubicBezTo>
                    <a:pt x="12878" y="185733"/>
                    <a:pt x="0" y="154644"/>
                    <a:pt x="0" y="122228"/>
                  </a:cubicBezTo>
                  <a:lnTo>
                    <a:pt x="0" y="122228"/>
                  </a:lnTo>
                  <a:cubicBezTo>
                    <a:pt x="0" y="89811"/>
                    <a:pt x="12878" y="58722"/>
                    <a:pt x="35800" y="35800"/>
                  </a:cubicBezTo>
                  <a:cubicBezTo>
                    <a:pt x="58722" y="12878"/>
                    <a:pt x="89811" y="0"/>
                    <a:pt x="122228" y="0"/>
                  </a:cubicBezTo>
                  <a:close/>
                </a:path>
              </a:pathLst>
            </a:custGeom>
            <a:solidFill>
              <a:srgbClr val="5188CC"/>
            </a:solidFill>
          </p:spPr>
        </p:sp>
        <p:sp>
          <p:nvSpPr>
            <p:cNvPr name="TextBox 15" id="15"/>
            <p:cNvSpPr txBox="true"/>
            <p:nvPr/>
          </p:nvSpPr>
          <p:spPr>
            <a:xfrm>
              <a:off x="0" y="-47625"/>
              <a:ext cx="785077" cy="292080"/>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1667047" y="3428663"/>
            <a:ext cx="6241238" cy="2121153"/>
            <a:chOff x="0" y="0"/>
            <a:chExt cx="1643783" cy="558658"/>
          </a:xfrm>
        </p:grpSpPr>
        <p:sp>
          <p:nvSpPr>
            <p:cNvPr name="Freeform 17" id="17"/>
            <p:cNvSpPr/>
            <p:nvPr/>
          </p:nvSpPr>
          <p:spPr>
            <a:xfrm flipH="false" flipV="false" rot="0">
              <a:off x="0" y="0"/>
              <a:ext cx="1643783" cy="558658"/>
            </a:xfrm>
            <a:custGeom>
              <a:avLst/>
              <a:gdLst/>
              <a:ahLst/>
              <a:cxnLst/>
              <a:rect r="r" b="b" t="t" l="l"/>
              <a:pathLst>
                <a:path h="558658" w="1643783">
                  <a:moveTo>
                    <a:pt x="23568" y="0"/>
                  </a:moveTo>
                  <a:lnTo>
                    <a:pt x="1620214" y="0"/>
                  </a:lnTo>
                  <a:cubicBezTo>
                    <a:pt x="1626465" y="0"/>
                    <a:pt x="1632460" y="2483"/>
                    <a:pt x="1636880" y="6903"/>
                  </a:cubicBezTo>
                  <a:cubicBezTo>
                    <a:pt x="1641300" y="11323"/>
                    <a:pt x="1643783" y="17318"/>
                    <a:pt x="1643783" y="23568"/>
                  </a:cubicBezTo>
                  <a:lnTo>
                    <a:pt x="1643783" y="535089"/>
                  </a:lnTo>
                  <a:cubicBezTo>
                    <a:pt x="1643783" y="548106"/>
                    <a:pt x="1633231" y="558658"/>
                    <a:pt x="1620214" y="558658"/>
                  </a:cubicBezTo>
                  <a:lnTo>
                    <a:pt x="23568" y="558658"/>
                  </a:lnTo>
                  <a:cubicBezTo>
                    <a:pt x="17318" y="558658"/>
                    <a:pt x="11323" y="556175"/>
                    <a:pt x="6903" y="551755"/>
                  </a:cubicBezTo>
                  <a:cubicBezTo>
                    <a:pt x="2483" y="547335"/>
                    <a:pt x="0" y="541340"/>
                    <a:pt x="0" y="535089"/>
                  </a:cubicBezTo>
                  <a:lnTo>
                    <a:pt x="0" y="23568"/>
                  </a:lnTo>
                  <a:cubicBezTo>
                    <a:pt x="0" y="17318"/>
                    <a:pt x="2483" y="11323"/>
                    <a:pt x="6903" y="6903"/>
                  </a:cubicBezTo>
                  <a:cubicBezTo>
                    <a:pt x="11323" y="2483"/>
                    <a:pt x="17318" y="0"/>
                    <a:pt x="23568" y="0"/>
                  </a:cubicBezTo>
                  <a:close/>
                </a:path>
              </a:pathLst>
            </a:custGeom>
            <a:solidFill>
              <a:srgbClr val="3A577B"/>
            </a:solidFill>
          </p:spPr>
        </p:sp>
        <p:sp>
          <p:nvSpPr>
            <p:cNvPr name="TextBox 18" id="18"/>
            <p:cNvSpPr txBox="true"/>
            <p:nvPr/>
          </p:nvSpPr>
          <p:spPr>
            <a:xfrm>
              <a:off x="0" y="-47625"/>
              <a:ext cx="1643783" cy="606283"/>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9213371" y="7073733"/>
            <a:ext cx="6241238" cy="2184567"/>
            <a:chOff x="0" y="0"/>
            <a:chExt cx="1643783" cy="575359"/>
          </a:xfrm>
        </p:grpSpPr>
        <p:sp>
          <p:nvSpPr>
            <p:cNvPr name="Freeform 20" id="20"/>
            <p:cNvSpPr/>
            <p:nvPr/>
          </p:nvSpPr>
          <p:spPr>
            <a:xfrm flipH="false" flipV="false" rot="0">
              <a:off x="0" y="0"/>
              <a:ext cx="1643783" cy="575359"/>
            </a:xfrm>
            <a:custGeom>
              <a:avLst/>
              <a:gdLst/>
              <a:ahLst/>
              <a:cxnLst/>
              <a:rect r="r" b="b" t="t" l="l"/>
              <a:pathLst>
                <a:path h="575359" w="1643783">
                  <a:moveTo>
                    <a:pt x="23568" y="0"/>
                  </a:moveTo>
                  <a:lnTo>
                    <a:pt x="1620214" y="0"/>
                  </a:lnTo>
                  <a:cubicBezTo>
                    <a:pt x="1626465" y="0"/>
                    <a:pt x="1632460" y="2483"/>
                    <a:pt x="1636880" y="6903"/>
                  </a:cubicBezTo>
                  <a:cubicBezTo>
                    <a:pt x="1641300" y="11323"/>
                    <a:pt x="1643783" y="17318"/>
                    <a:pt x="1643783" y="23568"/>
                  </a:cubicBezTo>
                  <a:lnTo>
                    <a:pt x="1643783" y="551791"/>
                  </a:lnTo>
                  <a:cubicBezTo>
                    <a:pt x="1643783" y="564807"/>
                    <a:pt x="1633231" y="575359"/>
                    <a:pt x="1620214" y="575359"/>
                  </a:cubicBezTo>
                  <a:lnTo>
                    <a:pt x="23568" y="575359"/>
                  </a:lnTo>
                  <a:cubicBezTo>
                    <a:pt x="17318" y="575359"/>
                    <a:pt x="11323" y="572876"/>
                    <a:pt x="6903" y="568456"/>
                  </a:cubicBezTo>
                  <a:cubicBezTo>
                    <a:pt x="2483" y="564036"/>
                    <a:pt x="0" y="558042"/>
                    <a:pt x="0" y="551791"/>
                  </a:cubicBezTo>
                  <a:lnTo>
                    <a:pt x="0" y="23568"/>
                  </a:lnTo>
                  <a:cubicBezTo>
                    <a:pt x="0" y="17318"/>
                    <a:pt x="2483" y="11323"/>
                    <a:pt x="6903" y="6903"/>
                  </a:cubicBezTo>
                  <a:cubicBezTo>
                    <a:pt x="11323" y="2483"/>
                    <a:pt x="17318" y="0"/>
                    <a:pt x="23568" y="0"/>
                  </a:cubicBezTo>
                  <a:close/>
                </a:path>
              </a:pathLst>
            </a:custGeom>
            <a:solidFill>
              <a:srgbClr val="3A577B"/>
            </a:solidFill>
          </p:spPr>
        </p:sp>
        <p:sp>
          <p:nvSpPr>
            <p:cNvPr name="TextBox 21" id="21"/>
            <p:cNvSpPr txBox="true"/>
            <p:nvPr/>
          </p:nvSpPr>
          <p:spPr>
            <a:xfrm>
              <a:off x="0" y="-47625"/>
              <a:ext cx="1643783" cy="622984"/>
            </a:xfrm>
            <a:prstGeom prst="rect">
              <a:avLst/>
            </a:prstGeom>
          </p:spPr>
          <p:txBody>
            <a:bodyPr anchor="ctr" rtlCol="false" tIns="50800" lIns="50800" bIns="50800" rIns="50800"/>
            <a:lstStyle/>
            <a:p>
              <a:pPr algn="ctr">
                <a:lnSpc>
                  <a:spcPts val="2800"/>
                </a:lnSpc>
              </a:pPr>
            </a:p>
          </p:txBody>
        </p:sp>
      </p:grpSp>
      <p:sp>
        <p:nvSpPr>
          <p:cNvPr name="Freeform 22" id="22"/>
          <p:cNvSpPr/>
          <p:nvPr/>
        </p:nvSpPr>
        <p:spPr>
          <a:xfrm flipH="false" flipV="false" rot="0">
            <a:off x="1816808" y="2304661"/>
            <a:ext cx="743830" cy="758043"/>
          </a:xfrm>
          <a:custGeom>
            <a:avLst/>
            <a:gdLst/>
            <a:ahLst/>
            <a:cxnLst/>
            <a:rect r="r" b="b" t="t" l="l"/>
            <a:pathLst>
              <a:path h="758043" w="743830">
                <a:moveTo>
                  <a:pt x="0" y="0"/>
                </a:moveTo>
                <a:lnTo>
                  <a:pt x="743830" y="0"/>
                </a:lnTo>
                <a:lnTo>
                  <a:pt x="743830" y="758043"/>
                </a:lnTo>
                <a:lnTo>
                  <a:pt x="0" y="758043"/>
                </a:lnTo>
                <a:lnTo>
                  <a:pt x="0" y="0"/>
                </a:lnTo>
                <a:close/>
              </a:path>
            </a:pathLst>
          </a:custGeom>
          <a:blipFill>
            <a:blip r:embed="rId5"/>
            <a:stretch>
              <a:fillRect l="0" t="0" r="0" b="0"/>
            </a:stretch>
          </a:blipFill>
        </p:spPr>
      </p:sp>
      <p:sp>
        <p:nvSpPr>
          <p:cNvPr name="TextBox 23" id="23"/>
          <p:cNvSpPr txBox="true"/>
          <p:nvPr/>
        </p:nvSpPr>
        <p:spPr>
          <a:xfrm rot="0">
            <a:off x="1667047" y="990600"/>
            <a:ext cx="7202951" cy="811585"/>
          </a:xfrm>
          <a:prstGeom prst="rect">
            <a:avLst/>
          </a:prstGeom>
        </p:spPr>
        <p:txBody>
          <a:bodyPr anchor="t" rtlCol="false" tIns="0" lIns="0" bIns="0" rIns="0">
            <a:spAutoFit/>
          </a:bodyPr>
          <a:lstStyle/>
          <a:p>
            <a:pPr algn="l" marL="0" indent="0" lvl="0">
              <a:lnSpc>
                <a:spcPts val="6523"/>
              </a:lnSpc>
              <a:spcBef>
                <a:spcPct val="0"/>
              </a:spcBef>
            </a:pPr>
            <a:r>
              <a:rPr lang="en-US" b="true" sz="5136">
                <a:solidFill>
                  <a:srgbClr val="0E2F5F"/>
                </a:solidFill>
                <a:latin typeface="Barlow Condensed Heavy"/>
                <a:ea typeface="Barlow Condensed Heavy"/>
                <a:cs typeface="Barlow Condensed Heavy"/>
                <a:sym typeface="Barlow Condensed Heavy"/>
              </a:rPr>
              <a:t>Phân tích và đánh giá</a:t>
            </a:r>
          </a:p>
        </p:txBody>
      </p:sp>
      <p:sp>
        <p:nvSpPr>
          <p:cNvPr name="TextBox 24" id="24"/>
          <p:cNvSpPr txBox="true"/>
          <p:nvPr/>
        </p:nvSpPr>
        <p:spPr>
          <a:xfrm rot="0">
            <a:off x="3245766" y="2324672"/>
            <a:ext cx="2028467" cy="596899"/>
          </a:xfrm>
          <a:prstGeom prst="rect">
            <a:avLst/>
          </a:prstGeom>
        </p:spPr>
        <p:txBody>
          <a:bodyPr anchor="t" rtlCol="false" tIns="0" lIns="0" bIns="0" rIns="0">
            <a:spAutoFit/>
          </a:bodyPr>
          <a:lstStyle/>
          <a:p>
            <a:pPr algn="just">
              <a:lnSpc>
                <a:spcPts val="4900"/>
              </a:lnSpc>
            </a:pPr>
            <a:r>
              <a:rPr lang="en-US" sz="3500" b="true">
                <a:solidFill>
                  <a:srgbClr val="FDFDFD"/>
                </a:solidFill>
                <a:latin typeface="Barlow Condensed Bold"/>
                <a:ea typeface="Barlow Condensed Bold"/>
                <a:cs typeface="Barlow Condensed Bold"/>
                <a:sym typeface="Barlow Condensed Bold"/>
              </a:rPr>
              <a:t>Nhược điểm</a:t>
            </a:r>
          </a:p>
        </p:txBody>
      </p:sp>
      <p:sp>
        <p:nvSpPr>
          <p:cNvPr name="TextBox 25" id="25"/>
          <p:cNvSpPr txBox="true"/>
          <p:nvPr/>
        </p:nvSpPr>
        <p:spPr>
          <a:xfrm rot="0">
            <a:off x="1667047" y="3602070"/>
            <a:ext cx="6241238" cy="1612413"/>
          </a:xfrm>
          <a:prstGeom prst="rect">
            <a:avLst/>
          </a:prstGeom>
        </p:spPr>
        <p:txBody>
          <a:bodyPr anchor="t" rtlCol="false" tIns="0" lIns="0" bIns="0" rIns="0">
            <a:spAutoFit/>
          </a:bodyPr>
          <a:lstStyle/>
          <a:p>
            <a:pPr algn="l" marL="502379" indent="-251189" lvl="1">
              <a:lnSpc>
                <a:spcPts val="4421"/>
              </a:lnSpc>
              <a:buFont typeface="Arial"/>
              <a:buChar char="•"/>
            </a:pPr>
            <a:r>
              <a:rPr lang="en-US" b="true" sz="2326">
                <a:solidFill>
                  <a:srgbClr val="FDFDFD"/>
                </a:solidFill>
                <a:latin typeface="Aileron Bold"/>
                <a:ea typeface="Aileron Bold"/>
                <a:cs typeface="Aileron Bold"/>
                <a:sym typeface="Aileron Bold"/>
              </a:rPr>
              <a:t>Từ ngữ chuyên ngành và từ lóng</a:t>
            </a:r>
          </a:p>
          <a:p>
            <a:pPr algn="l" marL="502379" indent="-251189" lvl="1">
              <a:lnSpc>
                <a:spcPts val="4421"/>
              </a:lnSpc>
              <a:buFont typeface="Arial"/>
              <a:buChar char="•"/>
            </a:pPr>
            <a:r>
              <a:rPr lang="en-US" b="true" sz="2326">
                <a:solidFill>
                  <a:srgbClr val="FDFDFD"/>
                </a:solidFill>
                <a:latin typeface="Aileron Bold"/>
                <a:ea typeface="Aileron Bold"/>
                <a:cs typeface="Aileron Bold"/>
                <a:sym typeface="Aileron Bold"/>
              </a:rPr>
              <a:t>Dữ liệu không cân bằng</a:t>
            </a:r>
          </a:p>
          <a:p>
            <a:pPr algn="l" marL="502379" indent="-251189" lvl="1">
              <a:lnSpc>
                <a:spcPts val="4421"/>
              </a:lnSpc>
              <a:buFont typeface="Arial"/>
              <a:buChar char="•"/>
            </a:pPr>
            <a:r>
              <a:rPr lang="en-US" b="true" sz="2326">
                <a:solidFill>
                  <a:srgbClr val="FDFDFD"/>
                </a:solidFill>
                <a:latin typeface="Aileron Bold"/>
                <a:ea typeface="Aileron Bold"/>
                <a:cs typeface="Aileron Bold"/>
                <a:sym typeface="Aileron Bold"/>
              </a:rPr>
              <a:t>Ngữ cảnh phức tạp</a:t>
            </a:r>
          </a:p>
        </p:txBody>
      </p:sp>
      <p:sp>
        <p:nvSpPr>
          <p:cNvPr name="TextBox 26" id="26"/>
          <p:cNvSpPr txBox="true"/>
          <p:nvPr/>
        </p:nvSpPr>
        <p:spPr>
          <a:xfrm rot="0">
            <a:off x="9282741" y="5948774"/>
            <a:ext cx="765869" cy="748189"/>
          </a:xfrm>
          <a:prstGeom prst="rect">
            <a:avLst/>
          </a:prstGeom>
        </p:spPr>
        <p:txBody>
          <a:bodyPr anchor="t" rtlCol="false" tIns="0" lIns="0" bIns="0" rIns="0">
            <a:spAutoFit/>
          </a:bodyPr>
          <a:lstStyle/>
          <a:p>
            <a:pPr algn="ctr">
              <a:lnSpc>
                <a:spcPts val="6149"/>
              </a:lnSpc>
              <a:spcBef>
                <a:spcPct val="0"/>
              </a:spcBef>
            </a:pPr>
            <a:r>
              <a:rPr lang="en-US" b="true" sz="4392">
                <a:solidFill>
                  <a:srgbClr val="000000"/>
                </a:solidFill>
                <a:latin typeface="Aileron Bold"/>
                <a:ea typeface="Aileron Bold"/>
                <a:cs typeface="Aileron Bold"/>
                <a:sym typeface="Aileron Bold"/>
              </a:rPr>
              <a:t>🧩</a:t>
            </a:r>
          </a:p>
        </p:txBody>
      </p:sp>
      <p:sp>
        <p:nvSpPr>
          <p:cNvPr name="TextBox 27" id="27"/>
          <p:cNvSpPr txBox="true"/>
          <p:nvPr/>
        </p:nvSpPr>
        <p:spPr>
          <a:xfrm rot="0">
            <a:off x="11107955" y="6036473"/>
            <a:ext cx="2240654" cy="596899"/>
          </a:xfrm>
          <a:prstGeom prst="rect">
            <a:avLst/>
          </a:prstGeom>
        </p:spPr>
        <p:txBody>
          <a:bodyPr anchor="t" rtlCol="false" tIns="0" lIns="0" bIns="0" rIns="0">
            <a:spAutoFit/>
          </a:bodyPr>
          <a:lstStyle/>
          <a:p>
            <a:pPr algn="just">
              <a:lnSpc>
                <a:spcPts val="4900"/>
              </a:lnSpc>
            </a:pPr>
            <a:r>
              <a:rPr lang="en-US" sz="3500" b="true">
                <a:solidFill>
                  <a:srgbClr val="FDFDFD"/>
                </a:solidFill>
                <a:latin typeface="Barlow Condensed Bold"/>
                <a:ea typeface="Barlow Condensed Bold"/>
                <a:cs typeface="Barlow Condensed Bold"/>
                <a:sym typeface="Barlow Condensed Bold"/>
              </a:rPr>
              <a:t>Gợi ý cải tiến</a:t>
            </a:r>
          </a:p>
        </p:txBody>
      </p:sp>
      <p:sp>
        <p:nvSpPr>
          <p:cNvPr name="TextBox 28" id="28"/>
          <p:cNvSpPr txBox="true"/>
          <p:nvPr/>
        </p:nvSpPr>
        <p:spPr>
          <a:xfrm rot="0">
            <a:off x="9213371" y="7328793"/>
            <a:ext cx="6241238" cy="1626822"/>
          </a:xfrm>
          <a:prstGeom prst="rect">
            <a:avLst/>
          </a:prstGeom>
        </p:spPr>
        <p:txBody>
          <a:bodyPr anchor="t" rtlCol="false" tIns="0" lIns="0" bIns="0" rIns="0">
            <a:spAutoFit/>
          </a:bodyPr>
          <a:lstStyle/>
          <a:p>
            <a:pPr algn="l" marL="502379" indent="-251189" lvl="1">
              <a:lnSpc>
                <a:spcPts val="3257"/>
              </a:lnSpc>
              <a:buFont typeface="Arial"/>
              <a:buChar char="•"/>
            </a:pPr>
            <a:r>
              <a:rPr lang="en-US" b="true" sz="2326">
                <a:solidFill>
                  <a:srgbClr val="FDFDFD"/>
                </a:solidFill>
                <a:latin typeface="Aileron Bold"/>
                <a:ea typeface="Aileron Bold"/>
                <a:cs typeface="Aileron Bold"/>
                <a:sym typeface="Aileron Bold"/>
              </a:rPr>
              <a:t>Sử dụng data augmentation để tăng số lượng mẫu các nhãn hiếm</a:t>
            </a:r>
          </a:p>
          <a:p>
            <a:pPr algn="l" marL="502379" indent="-251189" lvl="1">
              <a:lnSpc>
                <a:spcPts val="3257"/>
              </a:lnSpc>
              <a:buFont typeface="Arial"/>
              <a:buChar char="•"/>
            </a:pPr>
            <a:r>
              <a:rPr lang="en-US" b="true" sz="2326">
                <a:solidFill>
                  <a:srgbClr val="FDFDFD"/>
                </a:solidFill>
                <a:latin typeface="Aileron Bold"/>
                <a:ea typeface="Aileron Bold"/>
                <a:cs typeface="Aileron Bold"/>
                <a:sym typeface="Aileron Bold"/>
              </a:rPr>
              <a:t>Tối ưu hóa xử lý từ lóng và từ ngữ chuyên ngành để hiểu hơn ngữ cảnh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4817" y="2782372"/>
            <a:ext cx="3353620" cy="5894830"/>
            <a:chOff x="0" y="0"/>
            <a:chExt cx="883258" cy="1552548"/>
          </a:xfrm>
        </p:grpSpPr>
        <p:sp>
          <p:nvSpPr>
            <p:cNvPr name="Freeform 3" id="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8AED79"/>
            </a:solidFill>
            <a:ln cap="rnd">
              <a:noFill/>
              <a:prstDash val="solid"/>
              <a:round/>
            </a:ln>
          </p:spPr>
        </p:sp>
        <p:sp>
          <p:nvSpPr>
            <p:cNvPr name="TextBox 4" id="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4233954" y="5729787"/>
            <a:ext cx="850499" cy="8504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5400000">
            <a:off x="4500334" y="5996167"/>
            <a:ext cx="317740" cy="317740"/>
          </a:xfrm>
          <a:custGeom>
            <a:avLst/>
            <a:gdLst/>
            <a:ahLst/>
            <a:cxnLst/>
            <a:rect r="r" b="b" t="t" l="l"/>
            <a:pathLst>
              <a:path h="317740" w="317740">
                <a:moveTo>
                  <a:pt x="0" y="0"/>
                </a:moveTo>
                <a:lnTo>
                  <a:pt x="317740" y="0"/>
                </a:lnTo>
                <a:lnTo>
                  <a:pt x="317740" y="317740"/>
                </a:lnTo>
                <a:lnTo>
                  <a:pt x="0" y="317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8456503" y="5729787"/>
            <a:ext cx="850499" cy="85049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5400000">
            <a:off x="8722883" y="5996167"/>
            <a:ext cx="317740" cy="317740"/>
          </a:xfrm>
          <a:custGeom>
            <a:avLst/>
            <a:gdLst/>
            <a:ahLst/>
            <a:cxnLst/>
            <a:rect r="r" b="b" t="t" l="l"/>
            <a:pathLst>
              <a:path h="317740" w="317740">
                <a:moveTo>
                  <a:pt x="0" y="0"/>
                </a:moveTo>
                <a:lnTo>
                  <a:pt x="317739" y="0"/>
                </a:lnTo>
                <a:lnTo>
                  <a:pt x="317739" y="317740"/>
                </a:lnTo>
                <a:lnTo>
                  <a:pt x="0" y="317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2361493" y="5729787"/>
            <a:ext cx="850499" cy="85049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5400000">
            <a:off x="12627872" y="5996167"/>
            <a:ext cx="317740" cy="317740"/>
          </a:xfrm>
          <a:custGeom>
            <a:avLst/>
            <a:gdLst/>
            <a:ahLst/>
            <a:cxnLst/>
            <a:rect r="r" b="b" t="t" l="l"/>
            <a:pathLst>
              <a:path h="317740" w="317740">
                <a:moveTo>
                  <a:pt x="0" y="0"/>
                </a:moveTo>
                <a:lnTo>
                  <a:pt x="317740" y="0"/>
                </a:lnTo>
                <a:lnTo>
                  <a:pt x="317740" y="317740"/>
                </a:lnTo>
                <a:lnTo>
                  <a:pt x="0" y="317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5216403" y="5910094"/>
            <a:ext cx="2728640" cy="455001"/>
          </a:xfrm>
          <a:prstGeom prst="rect">
            <a:avLst/>
          </a:prstGeom>
        </p:spPr>
        <p:txBody>
          <a:bodyPr anchor="t" rtlCol="false" tIns="0" lIns="0" bIns="0" rIns="0">
            <a:spAutoFit/>
          </a:bodyPr>
          <a:lstStyle/>
          <a:p>
            <a:pPr algn="just" marL="0" indent="0" lvl="0">
              <a:lnSpc>
                <a:spcPts val="3623"/>
              </a:lnSpc>
              <a:spcBef>
                <a:spcPct val="0"/>
              </a:spcBef>
            </a:pPr>
            <a:r>
              <a:rPr lang="en-US" b="true" sz="2853">
                <a:solidFill>
                  <a:srgbClr val="0E2F5F"/>
                </a:solidFill>
                <a:latin typeface="Barlow Condensed Bold"/>
                <a:ea typeface="Barlow Condensed Bold"/>
                <a:cs typeface="Barlow Condensed Bold"/>
                <a:sym typeface="Barlow Condensed Bold"/>
              </a:rPr>
              <a:t>Price index</a:t>
            </a:r>
          </a:p>
        </p:txBody>
      </p:sp>
      <p:sp>
        <p:nvSpPr>
          <p:cNvPr name="TextBox 18" id="18"/>
          <p:cNvSpPr txBox="true"/>
          <p:nvPr/>
        </p:nvSpPr>
        <p:spPr>
          <a:xfrm rot="0">
            <a:off x="9438997" y="5910094"/>
            <a:ext cx="2674266" cy="455001"/>
          </a:xfrm>
          <a:prstGeom prst="rect">
            <a:avLst/>
          </a:prstGeom>
        </p:spPr>
        <p:txBody>
          <a:bodyPr anchor="t" rtlCol="false" tIns="0" lIns="0" bIns="0" rIns="0">
            <a:spAutoFit/>
          </a:bodyPr>
          <a:lstStyle/>
          <a:p>
            <a:pPr algn="just" marL="0" indent="0" lvl="0">
              <a:lnSpc>
                <a:spcPts val="3623"/>
              </a:lnSpc>
              <a:spcBef>
                <a:spcPct val="0"/>
              </a:spcBef>
            </a:pPr>
            <a:r>
              <a:rPr lang="en-US" b="true" sz="2853">
                <a:solidFill>
                  <a:srgbClr val="0E2F5F"/>
                </a:solidFill>
                <a:latin typeface="Barlow Condensed Bold"/>
                <a:ea typeface="Barlow Condensed Bold"/>
                <a:cs typeface="Barlow Condensed Bold"/>
                <a:sym typeface="Barlow Condensed Bold"/>
              </a:rPr>
              <a:t>Sentence</a:t>
            </a:r>
          </a:p>
        </p:txBody>
      </p:sp>
      <p:sp>
        <p:nvSpPr>
          <p:cNvPr name="TextBox 19" id="19"/>
          <p:cNvSpPr txBox="true"/>
          <p:nvPr/>
        </p:nvSpPr>
        <p:spPr>
          <a:xfrm rot="0">
            <a:off x="13343987" y="5910094"/>
            <a:ext cx="1686658" cy="455001"/>
          </a:xfrm>
          <a:prstGeom prst="rect">
            <a:avLst/>
          </a:prstGeom>
        </p:spPr>
        <p:txBody>
          <a:bodyPr anchor="t" rtlCol="false" tIns="0" lIns="0" bIns="0" rIns="0">
            <a:spAutoFit/>
          </a:bodyPr>
          <a:lstStyle/>
          <a:p>
            <a:pPr algn="just" marL="0" indent="0" lvl="0">
              <a:lnSpc>
                <a:spcPts val="3623"/>
              </a:lnSpc>
              <a:spcBef>
                <a:spcPct val="0"/>
              </a:spcBef>
            </a:pPr>
            <a:r>
              <a:rPr lang="en-US" b="true" sz="2853">
                <a:solidFill>
                  <a:srgbClr val="0E2F5F"/>
                </a:solidFill>
                <a:latin typeface="Barlow Condensed Bold"/>
                <a:ea typeface="Barlow Condensed Bold"/>
                <a:cs typeface="Barlow Condensed Bold"/>
                <a:sym typeface="Barlow Condensed Bold"/>
              </a:rPr>
              <a:t>Emotion</a:t>
            </a:r>
          </a:p>
        </p:txBody>
      </p:sp>
      <p:sp>
        <p:nvSpPr>
          <p:cNvPr name="TextBox 20" id="20"/>
          <p:cNvSpPr txBox="true"/>
          <p:nvPr/>
        </p:nvSpPr>
        <p:spPr>
          <a:xfrm rot="0">
            <a:off x="4286068" y="6665665"/>
            <a:ext cx="2647590" cy="2855547"/>
          </a:xfrm>
          <a:prstGeom prst="rect">
            <a:avLst/>
          </a:prstGeom>
        </p:spPr>
        <p:txBody>
          <a:bodyPr anchor="t" rtlCol="false" tIns="0" lIns="0" bIns="0" rIns="0">
            <a:spAutoFit/>
          </a:bodyPr>
          <a:lstStyle/>
          <a:p>
            <a:pPr algn="l" marL="502379" indent="-251189" lvl="1">
              <a:lnSpc>
                <a:spcPts val="3257"/>
              </a:lnSpc>
              <a:buFont typeface="Arial"/>
              <a:buChar char="•"/>
            </a:pPr>
            <a:r>
              <a:rPr lang="en-US" b="true" sz="2326">
                <a:solidFill>
                  <a:srgbClr val="0E2F5F"/>
                </a:solidFill>
                <a:latin typeface="Aileron Bold"/>
                <a:ea typeface="Aileron Bold"/>
                <a:cs typeface="Aileron Bold"/>
                <a:sym typeface="Aileron Bold"/>
              </a:rPr>
              <a:t>Được xử lý theo chuỗi thời gian trượt</a:t>
            </a:r>
          </a:p>
          <a:p>
            <a:pPr algn="l">
              <a:lnSpc>
                <a:spcPts val="3257"/>
              </a:lnSpc>
            </a:pPr>
          </a:p>
          <a:p>
            <a:pPr algn="l" marL="502379" indent="-251189" lvl="1">
              <a:lnSpc>
                <a:spcPts val="3257"/>
              </a:lnSpc>
              <a:buFont typeface="Arial"/>
              <a:buChar char="•"/>
            </a:pPr>
            <a:r>
              <a:rPr lang="en-US" b="true" sz="2326">
                <a:solidFill>
                  <a:srgbClr val="0E2F5F"/>
                </a:solidFill>
                <a:latin typeface="Aileron Bold"/>
                <a:ea typeface="Aileron Bold"/>
                <a:cs typeface="Aileron Bold"/>
                <a:sym typeface="Aileron Bold"/>
              </a:rPr>
              <a:t>Chuẩn hóa Min-max</a:t>
            </a:r>
          </a:p>
          <a:p>
            <a:pPr algn="l">
              <a:lnSpc>
                <a:spcPts val="3257"/>
              </a:lnSpc>
            </a:pPr>
          </a:p>
        </p:txBody>
      </p:sp>
      <p:sp>
        <p:nvSpPr>
          <p:cNvPr name="TextBox 21" id="21"/>
          <p:cNvSpPr txBox="true"/>
          <p:nvPr/>
        </p:nvSpPr>
        <p:spPr>
          <a:xfrm rot="0">
            <a:off x="8276848" y="6764875"/>
            <a:ext cx="2499282" cy="1217247"/>
          </a:xfrm>
          <a:prstGeom prst="rect">
            <a:avLst/>
          </a:prstGeom>
        </p:spPr>
        <p:txBody>
          <a:bodyPr anchor="t" rtlCol="false" tIns="0" lIns="0" bIns="0" rIns="0">
            <a:spAutoFit/>
          </a:bodyPr>
          <a:lstStyle/>
          <a:p>
            <a:pPr algn="l" marL="502379" indent="-251189" lvl="1">
              <a:lnSpc>
                <a:spcPts val="3257"/>
              </a:lnSpc>
              <a:buFont typeface="Arial"/>
              <a:buChar char="•"/>
            </a:pPr>
            <a:r>
              <a:rPr lang="en-US" b="true" sz="2326">
                <a:solidFill>
                  <a:srgbClr val="0E2F5F"/>
                </a:solidFill>
                <a:latin typeface="Aileron Ultra-Bold"/>
                <a:ea typeface="Aileron Ultra-Bold"/>
                <a:cs typeface="Aileron Ultra-Bold"/>
                <a:sym typeface="Aileron Ultra-Bold"/>
              </a:rPr>
              <a:t>Sentence embedding bằng BERT</a:t>
            </a:r>
          </a:p>
        </p:txBody>
      </p:sp>
      <p:sp>
        <p:nvSpPr>
          <p:cNvPr name="TextBox 22" id="22"/>
          <p:cNvSpPr txBox="true"/>
          <p:nvPr/>
        </p:nvSpPr>
        <p:spPr>
          <a:xfrm rot="0">
            <a:off x="12378704" y="6764875"/>
            <a:ext cx="2281439" cy="1217247"/>
          </a:xfrm>
          <a:prstGeom prst="rect">
            <a:avLst/>
          </a:prstGeom>
        </p:spPr>
        <p:txBody>
          <a:bodyPr anchor="t" rtlCol="false" tIns="0" lIns="0" bIns="0" rIns="0">
            <a:spAutoFit/>
          </a:bodyPr>
          <a:lstStyle/>
          <a:p>
            <a:pPr algn="l" marL="502379" indent="-251189" lvl="1">
              <a:lnSpc>
                <a:spcPts val="3257"/>
              </a:lnSpc>
              <a:buFont typeface="Arial"/>
              <a:buChar char="•"/>
            </a:pPr>
            <a:r>
              <a:rPr lang="en-US" b="true" sz="2326">
                <a:solidFill>
                  <a:srgbClr val="0E2F5F"/>
                </a:solidFill>
                <a:latin typeface="Aileron Ultra-Bold"/>
                <a:ea typeface="Aileron Ultra-Bold"/>
                <a:cs typeface="Aileron Ultra-Bold"/>
                <a:sym typeface="Aileron Ultra-Bold"/>
              </a:rPr>
              <a:t>Emotion embedding bằng GloVe</a:t>
            </a:r>
          </a:p>
        </p:txBody>
      </p:sp>
      <p:sp>
        <p:nvSpPr>
          <p:cNvPr name="TextBox 23" id="23"/>
          <p:cNvSpPr txBox="true"/>
          <p:nvPr/>
        </p:nvSpPr>
        <p:spPr>
          <a:xfrm rot="0">
            <a:off x="8791485" y="981075"/>
            <a:ext cx="8467815" cy="1677797"/>
          </a:xfrm>
          <a:prstGeom prst="rect">
            <a:avLst/>
          </a:prstGeom>
        </p:spPr>
        <p:txBody>
          <a:bodyPr anchor="t" rtlCol="false" tIns="0" lIns="0" bIns="0" rIns="0">
            <a:spAutoFit/>
          </a:bodyPr>
          <a:lstStyle/>
          <a:p>
            <a:pPr algn="l" marL="0" indent="0" lvl="0">
              <a:lnSpc>
                <a:spcPts val="6603"/>
              </a:lnSpc>
              <a:spcBef>
                <a:spcPct val="0"/>
              </a:spcBef>
            </a:pPr>
            <a:r>
              <a:rPr lang="en-US" b="true" sz="5199">
                <a:solidFill>
                  <a:srgbClr val="0E2F5F"/>
                </a:solidFill>
                <a:latin typeface="Barlow Condensed Heavy"/>
                <a:ea typeface="Barlow Condensed Heavy"/>
                <a:cs typeface="Barlow Condensed Heavy"/>
                <a:sym typeface="Barlow Condensed Heavy"/>
              </a:rPr>
              <a:t>Bài toán: Dự báo chỉ số thị trường chứng khoán (S&amp;P 500)</a:t>
            </a:r>
          </a:p>
        </p:txBody>
      </p:sp>
      <p:sp>
        <p:nvSpPr>
          <p:cNvPr name="TextBox 24" id="24"/>
          <p:cNvSpPr txBox="true"/>
          <p:nvPr/>
        </p:nvSpPr>
        <p:spPr>
          <a:xfrm rot="0">
            <a:off x="4044420" y="2961911"/>
            <a:ext cx="13214880" cy="2362199"/>
          </a:xfrm>
          <a:prstGeom prst="rect">
            <a:avLst/>
          </a:prstGeom>
        </p:spPr>
        <p:txBody>
          <a:bodyPr anchor="t" rtlCol="false" tIns="0" lIns="0" bIns="0" rIns="0">
            <a:spAutoFit/>
          </a:bodyPr>
          <a:lstStyle/>
          <a:p>
            <a:pPr algn="just" marL="0" indent="0" lvl="0">
              <a:lnSpc>
                <a:spcPts val="4900"/>
              </a:lnSpc>
              <a:spcBef>
                <a:spcPct val="0"/>
              </a:spcBef>
            </a:pPr>
            <a:r>
              <a:rPr lang="en-US" b="true" sz="3500">
                <a:solidFill>
                  <a:srgbClr val="021828"/>
                </a:solidFill>
                <a:latin typeface="Barlow Condensed Bold"/>
                <a:ea typeface="Barlow Condensed Bold"/>
                <a:cs typeface="Barlow Condensed Bold"/>
                <a:sym typeface="Barlow Condensed Bold"/>
              </a:rPr>
              <a:t> Mục</a:t>
            </a:r>
            <a:r>
              <a:rPr lang="en-US" b="true" sz="3500" strike="noStrike" u="none">
                <a:solidFill>
                  <a:srgbClr val="021828"/>
                </a:solidFill>
                <a:latin typeface="Barlow Condensed Bold"/>
                <a:ea typeface="Barlow Condensed Bold"/>
                <a:cs typeface="Barlow Condensed Bold"/>
                <a:sym typeface="Barlow Condensed Bold"/>
              </a:rPr>
              <a:t> tiêu:</a:t>
            </a:r>
          </a:p>
          <a:p>
            <a:pPr algn="just" marL="0" indent="0" lvl="0">
              <a:lnSpc>
                <a:spcPts val="3500"/>
              </a:lnSpc>
              <a:spcBef>
                <a:spcPct val="0"/>
              </a:spcBef>
            </a:pPr>
            <a:r>
              <a:rPr lang="en-US" b="true" sz="2500" strike="noStrike" u="none">
                <a:solidFill>
                  <a:srgbClr val="021828"/>
                </a:solidFill>
                <a:latin typeface="Aileron Bold"/>
                <a:ea typeface="Aileron Bold"/>
                <a:cs typeface="Aileron Bold"/>
                <a:sym typeface="Aileron Bold"/>
              </a:rPr>
              <a:t>  Dự đoán chỉ số S&amp;P 500 của ngày tiếp theo dựa trên dữ liệu:</a:t>
            </a:r>
          </a:p>
          <a:p>
            <a:pPr algn="just" marL="539764" indent="-269882" lvl="1">
              <a:lnSpc>
                <a:spcPts val="3500"/>
              </a:lnSpc>
              <a:spcBef>
                <a:spcPct val="0"/>
              </a:spcBef>
              <a:buFont typeface="Arial"/>
              <a:buChar char="•"/>
            </a:pPr>
            <a:r>
              <a:rPr lang="en-US" b="true" sz="2500" strike="noStrike" u="none">
                <a:solidFill>
                  <a:srgbClr val="021828"/>
                </a:solidFill>
                <a:latin typeface="Aileron Bold"/>
                <a:ea typeface="Aileron Bold"/>
                <a:cs typeface="Aileron Bold"/>
                <a:sym typeface="Aileron Bold"/>
              </a:rPr>
              <a:t>Chỉ số giá (Price Index)</a:t>
            </a:r>
          </a:p>
          <a:p>
            <a:pPr algn="just" marL="539764" indent="-269882" lvl="1">
              <a:lnSpc>
                <a:spcPts val="3500"/>
              </a:lnSpc>
              <a:spcBef>
                <a:spcPct val="0"/>
              </a:spcBef>
              <a:buFont typeface="Arial"/>
              <a:buChar char="•"/>
            </a:pPr>
            <a:r>
              <a:rPr lang="en-US" b="true" sz="2500" strike="noStrike" u="none">
                <a:solidFill>
                  <a:srgbClr val="021828"/>
                </a:solidFill>
                <a:latin typeface="Aileron Bold"/>
                <a:ea typeface="Aileron Bold"/>
                <a:cs typeface="Aileron Bold"/>
                <a:sym typeface="Aileron Bold"/>
              </a:rPr>
              <a:t>Văn bản (Sentence)</a:t>
            </a:r>
          </a:p>
          <a:p>
            <a:pPr algn="just" marL="539764" indent="-269882" lvl="1">
              <a:lnSpc>
                <a:spcPts val="3500"/>
              </a:lnSpc>
              <a:spcBef>
                <a:spcPct val="0"/>
              </a:spcBef>
              <a:buFont typeface="Arial"/>
              <a:buChar char="•"/>
            </a:pPr>
            <a:r>
              <a:rPr lang="en-US" b="true" sz="2500" strike="noStrike" u="none">
                <a:solidFill>
                  <a:srgbClr val="021828"/>
                </a:solidFill>
                <a:latin typeface="Aileron Bold"/>
                <a:ea typeface="Aileron Bold"/>
                <a:cs typeface="Aileron Bold"/>
                <a:sym typeface="Aileron Bold"/>
              </a:rPr>
              <a:t>Cảm xúc (Emotion)</a:t>
            </a:r>
          </a:p>
        </p:txBody>
      </p:sp>
      <p:sp>
        <p:nvSpPr>
          <p:cNvPr name="Freeform 25" id="25"/>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27" id="27"/>
          <p:cNvSpPr/>
          <p:nvPr/>
        </p:nvSpPr>
        <p:spPr>
          <a:xfrm>
            <a:off x="6003969" y="2782372"/>
            <a:ext cx="11255331" cy="0"/>
          </a:xfrm>
          <a:prstGeom prst="line">
            <a:avLst/>
          </a:prstGeom>
          <a:ln cap="rnd" w="28575">
            <a:solidFill>
              <a:srgbClr val="0E2F5F"/>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5466" y="-1972577"/>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032840" y="887921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480038" y="2407905"/>
            <a:ext cx="13110803" cy="6850395"/>
          </a:xfrm>
          <a:custGeom>
            <a:avLst/>
            <a:gdLst/>
            <a:ahLst/>
            <a:cxnLst/>
            <a:rect r="r" b="b" t="t" l="l"/>
            <a:pathLst>
              <a:path h="6850395" w="13110803">
                <a:moveTo>
                  <a:pt x="0" y="0"/>
                </a:moveTo>
                <a:lnTo>
                  <a:pt x="13110804" y="0"/>
                </a:lnTo>
                <a:lnTo>
                  <a:pt x="13110804" y="6850395"/>
                </a:lnTo>
                <a:lnTo>
                  <a:pt x="0" y="6850395"/>
                </a:lnTo>
                <a:lnTo>
                  <a:pt x="0" y="0"/>
                </a:lnTo>
                <a:close/>
              </a:path>
            </a:pathLst>
          </a:custGeom>
          <a:blipFill>
            <a:blip r:embed="rId7"/>
            <a:stretch>
              <a:fillRect l="0" t="0" r="0" b="0"/>
            </a:stretch>
          </a:blipFill>
        </p:spPr>
      </p:sp>
      <p:sp>
        <p:nvSpPr>
          <p:cNvPr name="TextBox 5" id="5"/>
          <p:cNvSpPr txBox="true"/>
          <p:nvPr/>
        </p:nvSpPr>
        <p:spPr>
          <a:xfrm rot="0">
            <a:off x="6633328" y="1275680"/>
            <a:ext cx="9813121" cy="839597"/>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Barlow Condensed Heavy"/>
                <a:ea typeface="Barlow Condensed Heavy"/>
                <a:cs typeface="Barlow Condensed Heavy"/>
                <a:sym typeface="Barlow Condensed Heavy"/>
              </a:rPr>
              <a:t>Mô hình đề xuất</a:t>
            </a:r>
          </a:p>
        </p:txBody>
      </p:sp>
      <p:sp>
        <p:nvSpPr>
          <p:cNvPr name="TextBox 6" id="6"/>
          <p:cNvSpPr txBox="true"/>
          <p:nvPr/>
        </p:nvSpPr>
        <p:spPr>
          <a:xfrm rot="0">
            <a:off x="6633328" y="9368238"/>
            <a:ext cx="4481630" cy="481329"/>
          </a:xfrm>
          <a:prstGeom prst="rect">
            <a:avLst/>
          </a:prstGeom>
        </p:spPr>
        <p:txBody>
          <a:bodyPr anchor="t" rtlCol="false" tIns="0" lIns="0" bIns="0" rIns="0">
            <a:spAutoFit/>
          </a:bodyPr>
          <a:lstStyle/>
          <a:p>
            <a:pPr algn="just" marL="0" indent="0" lvl="0">
              <a:lnSpc>
                <a:spcPts val="3920"/>
              </a:lnSpc>
              <a:spcBef>
                <a:spcPct val="0"/>
              </a:spcBef>
            </a:pPr>
            <a:r>
              <a:rPr lang="en-US" b="true" sz="2800">
                <a:solidFill>
                  <a:srgbClr val="021828"/>
                </a:solidFill>
                <a:latin typeface="Aileron Bold"/>
                <a:ea typeface="Aileron Bold"/>
                <a:cs typeface="Aileron Bold"/>
                <a:sym typeface="Aileron Bold"/>
              </a:rPr>
              <a:t>Temporal Attention LSTM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9403" y="83356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50270" y="738693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981075"/>
            <a:ext cx="7075535" cy="803275"/>
          </a:xfrm>
          <a:prstGeom prst="rect">
            <a:avLst/>
          </a:prstGeom>
        </p:spPr>
        <p:txBody>
          <a:bodyPr anchor="t" rtlCol="false" tIns="0" lIns="0" bIns="0" rIns="0">
            <a:spAutoFit/>
          </a:bodyPr>
          <a:lstStyle/>
          <a:p>
            <a:pPr algn="l">
              <a:lnSpc>
                <a:spcPts val="6350"/>
              </a:lnSpc>
            </a:pPr>
            <a:r>
              <a:rPr lang="en-US" sz="5000" b="true">
                <a:solidFill>
                  <a:srgbClr val="0E2F5F"/>
                </a:solidFill>
                <a:latin typeface="Barlow Condensed Heavy"/>
                <a:ea typeface="Barlow Condensed Heavy"/>
                <a:cs typeface="Barlow Condensed Heavy"/>
                <a:sym typeface="Barlow Condensed Heavy"/>
              </a:rPr>
              <a:t>Thực nghiệm</a:t>
            </a:r>
          </a:p>
        </p:txBody>
      </p:sp>
      <p:sp>
        <p:nvSpPr>
          <p:cNvPr name="Freeform 5" id="5"/>
          <p:cNvSpPr/>
          <p:nvPr/>
        </p:nvSpPr>
        <p:spPr>
          <a:xfrm flipH="false" flipV="false" rot="0">
            <a:off x="14585593" y="579765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2330221"/>
            <a:ext cx="13053573" cy="5324474"/>
          </a:xfrm>
          <a:prstGeom prst="rect">
            <a:avLst/>
          </a:prstGeom>
        </p:spPr>
        <p:txBody>
          <a:bodyPr anchor="t" rtlCol="false" tIns="0" lIns="0" bIns="0" rIns="0">
            <a:spAutoFit/>
          </a:bodyPr>
          <a:lstStyle/>
          <a:p>
            <a:pPr algn="l" marL="647711" indent="-323856" lvl="1">
              <a:lnSpc>
                <a:spcPts val="4200"/>
              </a:lnSpc>
              <a:buFont typeface="Arial"/>
              <a:buChar char="•"/>
            </a:pPr>
            <a:r>
              <a:rPr lang="en-US" b="true" sz="3000">
                <a:solidFill>
                  <a:srgbClr val="0E2F5F"/>
                </a:solidFill>
                <a:latin typeface="Aileron Heavy"/>
                <a:ea typeface="Aileron Heavy"/>
                <a:cs typeface="Aileron Heavy"/>
                <a:sym typeface="Aileron Heavy"/>
              </a:rPr>
              <a:t>Giai đoạn huấn luyện: 01/01/2020 – 03/09/2020 (67%)</a:t>
            </a:r>
          </a:p>
          <a:p>
            <a:pPr algn="l">
              <a:lnSpc>
                <a:spcPts val="4200"/>
              </a:lnSpc>
            </a:pPr>
          </a:p>
          <a:p>
            <a:pPr algn="l" marL="647711" indent="-323856" lvl="1">
              <a:lnSpc>
                <a:spcPts val="4200"/>
              </a:lnSpc>
              <a:buFont typeface="Arial"/>
              <a:buChar char="•"/>
            </a:pPr>
            <a:r>
              <a:rPr lang="en-US" b="true" sz="3000">
                <a:solidFill>
                  <a:srgbClr val="0E2F5F"/>
                </a:solidFill>
                <a:latin typeface="Aileron Heavy"/>
                <a:ea typeface="Aileron Heavy"/>
                <a:cs typeface="Aileron Heavy"/>
                <a:sym typeface="Aileron Heavy"/>
              </a:rPr>
              <a:t>Giai</a:t>
            </a:r>
            <a:r>
              <a:rPr lang="en-US" b="true" sz="3000">
                <a:solidFill>
                  <a:srgbClr val="0E2F5F"/>
                </a:solidFill>
                <a:latin typeface="Aileron Heavy"/>
                <a:ea typeface="Aileron Heavy"/>
                <a:cs typeface="Aileron Heavy"/>
                <a:sym typeface="Aileron Heavy"/>
              </a:rPr>
              <a:t> đoạn kiểm tra: 04/09/2020 –</a:t>
            </a:r>
            <a:r>
              <a:rPr lang="en-US" b="true" sz="3000">
                <a:solidFill>
                  <a:srgbClr val="0E2F5F"/>
                </a:solidFill>
                <a:latin typeface="Aileron Heavy"/>
                <a:ea typeface="Aileron Heavy"/>
                <a:cs typeface="Aileron Heavy"/>
                <a:sym typeface="Aileron Heavy"/>
              </a:rPr>
              <a:t> 31/12/2020 (33%)</a:t>
            </a:r>
          </a:p>
          <a:p>
            <a:pPr algn="l">
              <a:lnSpc>
                <a:spcPts val="4200"/>
              </a:lnSpc>
            </a:pPr>
          </a:p>
          <a:p>
            <a:pPr algn="l" marL="647711" indent="-323856" lvl="1">
              <a:lnSpc>
                <a:spcPts val="4200"/>
              </a:lnSpc>
              <a:buFont typeface="Arial"/>
              <a:buChar char="•"/>
            </a:pPr>
            <a:r>
              <a:rPr lang="en-US" b="true" sz="3000">
                <a:solidFill>
                  <a:srgbClr val="0E2F5F"/>
                </a:solidFill>
                <a:latin typeface="Aileron Heavy"/>
                <a:ea typeface="Aileron Heavy"/>
                <a:cs typeface="Aileron Heavy"/>
                <a:sym typeface="Aileron Heavy"/>
              </a:rPr>
              <a:t>Số epoch: 100</a:t>
            </a:r>
          </a:p>
          <a:p>
            <a:pPr algn="l">
              <a:lnSpc>
                <a:spcPts val="4200"/>
              </a:lnSpc>
            </a:pPr>
          </a:p>
          <a:p>
            <a:pPr algn="l" marL="647711" indent="-323856" lvl="1">
              <a:lnSpc>
                <a:spcPts val="4200"/>
              </a:lnSpc>
              <a:buFont typeface="Arial"/>
              <a:buChar char="•"/>
            </a:pPr>
            <a:r>
              <a:rPr lang="en-US" b="true" sz="3000">
                <a:solidFill>
                  <a:srgbClr val="0E2F5F"/>
                </a:solidFill>
                <a:latin typeface="Aileron Heavy"/>
                <a:ea typeface="Aileron Heavy"/>
                <a:cs typeface="Aileron Heavy"/>
                <a:sym typeface="Aileron Heavy"/>
              </a:rPr>
              <a:t>Đán</a:t>
            </a:r>
            <a:r>
              <a:rPr lang="en-US" b="true" sz="3000">
                <a:solidFill>
                  <a:srgbClr val="0E2F5F"/>
                </a:solidFill>
                <a:latin typeface="Aileron Heavy"/>
                <a:ea typeface="Aileron Heavy"/>
                <a:cs typeface="Aileron Heavy"/>
                <a:sym typeface="Aileron Heavy"/>
              </a:rPr>
              <a:t>h giá: Mean Squared</a:t>
            </a:r>
            <a:r>
              <a:rPr lang="en-US" b="true" sz="3000">
                <a:solidFill>
                  <a:srgbClr val="0E2F5F"/>
                </a:solidFill>
                <a:latin typeface="Aileron Heavy"/>
                <a:ea typeface="Aileron Heavy"/>
                <a:cs typeface="Aileron Heavy"/>
                <a:sym typeface="Aileron Heavy"/>
              </a:rPr>
              <a:t> Err</a:t>
            </a:r>
            <a:r>
              <a:rPr lang="en-US" b="true" sz="3000">
                <a:solidFill>
                  <a:srgbClr val="0E2F5F"/>
                </a:solidFill>
                <a:latin typeface="Aileron Heavy"/>
                <a:ea typeface="Aileron Heavy"/>
                <a:cs typeface="Aileron Heavy"/>
                <a:sym typeface="Aileron Heavy"/>
              </a:rPr>
              <a:t>or </a:t>
            </a:r>
          </a:p>
          <a:p>
            <a:pPr algn="l">
              <a:lnSpc>
                <a:spcPts val="4200"/>
              </a:lnSpc>
            </a:pPr>
          </a:p>
          <a:p>
            <a:pPr algn="l" marL="647711" indent="-323856" lvl="1">
              <a:lnSpc>
                <a:spcPts val="4200"/>
              </a:lnSpc>
              <a:buFont typeface="Arial"/>
              <a:buChar char="•"/>
            </a:pPr>
            <a:r>
              <a:rPr lang="en-US" b="true" sz="3000">
                <a:solidFill>
                  <a:srgbClr val="0E2F5F"/>
                </a:solidFill>
                <a:latin typeface="Aileron Heavy"/>
                <a:ea typeface="Aileron Heavy"/>
                <a:cs typeface="Aileron Heavy"/>
                <a:sym typeface="Aileron Heavy"/>
              </a:rPr>
              <a:t>Window size: 5</a:t>
            </a:r>
          </a:p>
          <a:p>
            <a:pPr algn="l">
              <a:lnSpc>
                <a:spcPts val="42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9403" y="83356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50270" y="738693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585593" y="579765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39143" y="1028700"/>
            <a:ext cx="14140825" cy="6716892"/>
          </a:xfrm>
          <a:custGeom>
            <a:avLst/>
            <a:gdLst/>
            <a:ahLst/>
            <a:cxnLst/>
            <a:rect r="r" b="b" t="t" l="l"/>
            <a:pathLst>
              <a:path h="6716892" w="14140825">
                <a:moveTo>
                  <a:pt x="0" y="0"/>
                </a:moveTo>
                <a:lnTo>
                  <a:pt x="14140825" y="0"/>
                </a:lnTo>
                <a:lnTo>
                  <a:pt x="14140825" y="6716892"/>
                </a:lnTo>
                <a:lnTo>
                  <a:pt x="0" y="6716892"/>
                </a:lnTo>
                <a:lnTo>
                  <a:pt x="0" y="0"/>
                </a:lnTo>
                <a:close/>
              </a:path>
            </a:pathLst>
          </a:custGeom>
          <a:blipFill>
            <a:blip r:embed="rId6"/>
            <a:stretch>
              <a:fillRect l="0" t="0" r="0" b="0"/>
            </a:stretch>
          </a:blipFill>
        </p:spPr>
      </p:sp>
      <p:sp>
        <p:nvSpPr>
          <p:cNvPr name="TextBox 6" id="6"/>
          <p:cNvSpPr txBox="true"/>
          <p:nvPr/>
        </p:nvSpPr>
        <p:spPr>
          <a:xfrm rot="0">
            <a:off x="5832590" y="8265781"/>
            <a:ext cx="5720687" cy="482378"/>
          </a:xfrm>
          <a:prstGeom prst="rect">
            <a:avLst/>
          </a:prstGeom>
        </p:spPr>
        <p:txBody>
          <a:bodyPr anchor="t" rtlCol="false" tIns="0" lIns="0" bIns="0" rIns="0">
            <a:spAutoFit/>
          </a:bodyPr>
          <a:lstStyle/>
          <a:p>
            <a:pPr algn="just" marL="610247" indent="-305123" lvl="1">
              <a:lnSpc>
                <a:spcPts val="3957"/>
              </a:lnSpc>
              <a:buFont typeface="Arial"/>
              <a:buChar char="•"/>
            </a:pPr>
            <a:r>
              <a:rPr lang="en-US" b="true" sz="2826">
                <a:solidFill>
                  <a:srgbClr val="0E2F5F"/>
                </a:solidFill>
                <a:latin typeface="Aileron Ultra-Bold"/>
                <a:ea typeface="Aileron Ultra-Bold"/>
                <a:cs typeface="Aileron Ultra-Bold"/>
                <a:sym typeface="Aileron Ultra-Bold"/>
              </a:rPr>
              <a:t>Loss trên tập test: ~ 0.0584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283160"/>
            <a:ext cx="1043351" cy="1043351"/>
            <a:chOff x="0" y="0"/>
            <a:chExt cx="274792" cy="274792"/>
          </a:xfrm>
        </p:grpSpPr>
        <p:sp>
          <p:nvSpPr>
            <p:cNvPr name="Freeform 3" id="3"/>
            <p:cNvSpPr/>
            <p:nvPr/>
          </p:nvSpPr>
          <p:spPr>
            <a:xfrm flipH="false" flipV="false" rot="0">
              <a:off x="0" y="0"/>
              <a:ext cx="274792" cy="274792"/>
            </a:xfrm>
            <a:custGeom>
              <a:avLst/>
              <a:gdLst/>
              <a:ahLst/>
              <a:cxnLst/>
              <a:rect r="r" b="b" t="t" l="l"/>
              <a:pathLst>
                <a:path h="274792" w="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name="TextBox 4" id="4"/>
            <p:cNvSpPr txBox="true"/>
            <p:nvPr/>
          </p:nvSpPr>
          <p:spPr>
            <a:xfrm>
              <a:off x="0" y="-47625"/>
              <a:ext cx="274792" cy="32241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057747" y="4320138"/>
            <a:ext cx="1043351" cy="1043351"/>
            <a:chOff x="0" y="0"/>
            <a:chExt cx="274792" cy="274792"/>
          </a:xfrm>
        </p:grpSpPr>
        <p:sp>
          <p:nvSpPr>
            <p:cNvPr name="Freeform 6" id="6"/>
            <p:cNvSpPr/>
            <p:nvPr/>
          </p:nvSpPr>
          <p:spPr>
            <a:xfrm flipH="false" flipV="false" rot="0">
              <a:off x="0" y="0"/>
              <a:ext cx="274792" cy="274792"/>
            </a:xfrm>
            <a:custGeom>
              <a:avLst/>
              <a:gdLst/>
              <a:ahLst/>
              <a:cxnLst/>
              <a:rect r="r" b="b" t="t" l="l"/>
              <a:pathLst>
                <a:path h="274792" w="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name="TextBox 7" id="7"/>
            <p:cNvSpPr txBox="true"/>
            <p:nvPr/>
          </p:nvSpPr>
          <p:spPr>
            <a:xfrm>
              <a:off x="0" y="-47625"/>
              <a:ext cx="274792" cy="32241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4848550" y="2782372"/>
            <a:ext cx="4829892" cy="5894830"/>
            <a:chOff x="0" y="0"/>
            <a:chExt cx="1272070" cy="1552548"/>
          </a:xfrm>
        </p:grpSpPr>
        <p:sp>
          <p:nvSpPr>
            <p:cNvPr name="Freeform 9" id="9"/>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10" id="10"/>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028700" y="904875"/>
            <a:ext cx="7075535" cy="807720"/>
          </a:xfrm>
          <a:prstGeom prst="rect">
            <a:avLst/>
          </a:prstGeom>
        </p:spPr>
        <p:txBody>
          <a:bodyPr anchor="t" rtlCol="false" tIns="0" lIns="0" bIns="0" rIns="0">
            <a:spAutoFit/>
          </a:bodyPr>
          <a:lstStyle/>
          <a:p>
            <a:pPr algn="l">
              <a:lnSpc>
                <a:spcPts val="5715"/>
              </a:lnSpc>
            </a:pPr>
            <a:r>
              <a:rPr lang="en-US" sz="4500" b="true">
                <a:solidFill>
                  <a:srgbClr val="0E2F5F"/>
                </a:solidFill>
                <a:latin typeface="Akzidenz-Grotesk Heavy"/>
                <a:ea typeface="Akzidenz-Grotesk Heavy"/>
                <a:cs typeface="Akzidenz-Grotesk Heavy"/>
                <a:sym typeface="Akzidenz-Grotesk Heavy"/>
              </a:rPr>
              <a:t>Phân tích và Đánh giá</a:t>
            </a:r>
          </a:p>
        </p:txBody>
      </p:sp>
      <p:sp>
        <p:nvSpPr>
          <p:cNvPr name="TextBox 12" id="12"/>
          <p:cNvSpPr txBox="true"/>
          <p:nvPr/>
        </p:nvSpPr>
        <p:spPr>
          <a:xfrm rot="0">
            <a:off x="1028700" y="2096021"/>
            <a:ext cx="13819850" cy="1544318"/>
          </a:xfrm>
          <a:prstGeom prst="rect">
            <a:avLst/>
          </a:prstGeom>
        </p:spPr>
        <p:txBody>
          <a:bodyPr anchor="t" rtlCol="false" tIns="0" lIns="0" bIns="0" rIns="0">
            <a:spAutoFit/>
          </a:bodyPr>
          <a:lstStyle/>
          <a:p>
            <a:pPr algn="just" marL="474996" indent="-237498" lvl="1">
              <a:lnSpc>
                <a:spcPts val="3080"/>
              </a:lnSpc>
              <a:buFont typeface="Arial"/>
              <a:buChar char="•"/>
            </a:pPr>
            <a:r>
              <a:rPr lang="en-US" b="true" sz="2200">
                <a:solidFill>
                  <a:srgbClr val="021828"/>
                </a:solidFill>
                <a:latin typeface="Aileron Bold"/>
                <a:ea typeface="Aileron Bold"/>
                <a:cs typeface="Aileron Bold"/>
                <a:sym typeface="Aileron Bold"/>
              </a:rPr>
              <a:t>Thêm văn bản giúp giảm lỗi dự đoán → thông tin trong câu giúp phản ánh xu hướng thị trường.</a:t>
            </a:r>
          </a:p>
          <a:p>
            <a:pPr algn="just">
              <a:lnSpc>
                <a:spcPts val="3080"/>
              </a:lnSpc>
            </a:pPr>
          </a:p>
          <a:p>
            <a:pPr algn="just" marL="474996" indent="-237498" lvl="1">
              <a:lnSpc>
                <a:spcPts val="3080"/>
              </a:lnSpc>
              <a:buFont typeface="Arial"/>
              <a:buChar char="•"/>
            </a:pPr>
            <a:r>
              <a:rPr lang="en-US" b="true" sz="2200">
                <a:solidFill>
                  <a:srgbClr val="021828"/>
                </a:solidFill>
                <a:latin typeface="Aileron Bold"/>
                <a:ea typeface="Aileron Bold"/>
                <a:cs typeface="Aileron Bold"/>
                <a:sym typeface="Aileron Bold"/>
              </a:rPr>
              <a:t>Cảm xúc tăng độ chính xác hơn nữa → cảm xúc như lạc quan, hoảng loạn có giá trị dự báo.</a:t>
            </a:r>
          </a:p>
          <a:p>
            <a:pPr algn="just">
              <a:lnSpc>
                <a:spcPts val="3080"/>
              </a:lnSpc>
            </a:pPr>
          </a:p>
        </p:txBody>
      </p:sp>
      <p:sp>
        <p:nvSpPr>
          <p:cNvPr name="Freeform 13" id="13"/>
          <p:cNvSpPr/>
          <p:nvPr/>
        </p:nvSpPr>
        <p:spPr>
          <a:xfrm flipH="false" flipV="false" rot="0">
            <a:off x="8530770" y="1181104"/>
            <a:ext cx="1226460" cy="379088"/>
          </a:xfrm>
          <a:custGeom>
            <a:avLst/>
            <a:gdLst/>
            <a:ahLst/>
            <a:cxnLst/>
            <a:rect r="r" b="b" t="t" l="l"/>
            <a:pathLst>
              <a:path h="379088" w="1226460">
                <a:moveTo>
                  <a:pt x="0" y="0"/>
                </a:moveTo>
                <a:lnTo>
                  <a:pt x="1226460" y="0"/>
                </a:lnTo>
                <a:lnTo>
                  <a:pt x="1226460" y="379087"/>
                </a:lnTo>
                <a:lnTo>
                  <a:pt x="0" y="379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6298985" y="102870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238768" y="4426775"/>
            <a:ext cx="675934" cy="670396"/>
          </a:xfrm>
          <a:prstGeom prst="rect">
            <a:avLst/>
          </a:prstGeom>
        </p:spPr>
        <p:txBody>
          <a:bodyPr anchor="t" rtlCol="false" tIns="0" lIns="0" bIns="0" rIns="0">
            <a:spAutoFit/>
          </a:bodyPr>
          <a:lstStyle/>
          <a:p>
            <a:pPr algn="ctr">
              <a:lnSpc>
                <a:spcPts val="5427"/>
              </a:lnSpc>
              <a:spcBef>
                <a:spcPct val="0"/>
              </a:spcBef>
            </a:pPr>
            <a:r>
              <a:rPr lang="en-US" b="true" sz="3876">
                <a:solidFill>
                  <a:srgbClr val="000000"/>
                </a:solidFill>
                <a:latin typeface="Aileron Bold"/>
                <a:ea typeface="Aileron Bold"/>
                <a:cs typeface="Aileron Bold"/>
                <a:sym typeface="Aileron Bold"/>
              </a:rPr>
              <a:t>🧠</a:t>
            </a:r>
          </a:p>
        </p:txBody>
      </p:sp>
      <p:grpSp>
        <p:nvGrpSpPr>
          <p:cNvPr name="Group 16" id="16"/>
          <p:cNvGrpSpPr/>
          <p:nvPr/>
        </p:nvGrpSpPr>
        <p:grpSpPr>
          <a:xfrm rot="0">
            <a:off x="2314362" y="4340753"/>
            <a:ext cx="2614581" cy="928165"/>
            <a:chOff x="0" y="0"/>
            <a:chExt cx="688614" cy="244455"/>
          </a:xfrm>
        </p:grpSpPr>
        <p:sp>
          <p:nvSpPr>
            <p:cNvPr name="Freeform 17" id="17"/>
            <p:cNvSpPr/>
            <p:nvPr/>
          </p:nvSpPr>
          <p:spPr>
            <a:xfrm flipH="false" flipV="false" rot="0">
              <a:off x="0" y="0"/>
              <a:ext cx="688614" cy="244455"/>
            </a:xfrm>
            <a:custGeom>
              <a:avLst/>
              <a:gdLst/>
              <a:ahLst/>
              <a:cxnLst/>
              <a:rect r="r" b="b" t="t" l="l"/>
              <a:pathLst>
                <a:path h="244455" w="688614">
                  <a:moveTo>
                    <a:pt x="122228" y="0"/>
                  </a:moveTo>
                  <a:lnTo>
                    <a:pt x="566386" y="0"/>
                  </a:lnTo>
                  <a:cubicBezTo>
                    <a:pt x="598803" y="0"/>
                    <a:pt x="629892" y="12878"/>
                    <a:pt x="652814" y="35800"/>
                  </a:cubicBezTo>
                  <a:cubicBezTo>
                    <a:pt x="675736" y="58722"/>
                    <a:pt x="688614" y="89811"/>
                    <a:pt x="688614" y="122228"/>
                  </a:cubicBezTo>
                  <a:lnTo>
                    <a:pt x="688614" y="122228"/>
                  </a:lnTo>
                  <a:cubicBezTo>
                    <a:pt x="688614" y="154644"/>
                    <a:pt x="675736" y="185733"/>
                    <a:pt x="652814" y="208655"/>
                  </a:cubicBezTo>
                  <a:cubicBezTo>
                    <a:pt x="629892" y="231578"/>
                    <a:pt x="598803" y="244455"/>
                    <a:pt x="566386" y="244455"/>
                  </a:cubicBezTo>
                  <a:lnTo>
                    <a:pt x="122228" y="244455"/>
                  </a:lnTo>
                  <a:cubicBezTo>
                    <a:pt x="89811" y="244455"/>
                    <a:pt x="58722" y="231578"/>
                    <a:pt x="35800" y="208655"/>
                  </a:cubicBezTo>
                  <a:cubicBezTo>
                    <a:pt x="12878" y="185733"/>
                    <a:pt x="0" y="154644"/>
                    <a:pt x="0" y="122228"/>
                  </a:cubicBezTo>
                  <a:lnTo>
                    <a:pt x="0" y="122228"/>
                  </a:lnTo>
                  <a:cubicBezTo>
                    <a:pt x="0" y="89811"/>
                    <a:pt x="12878" y="58722"/>
                    <a:pt x="35800" y="35800"/>
                  </a:cubicBezTo>
                  <a:cubicBezTo>
                    <a:pt x="58722" y="12878"/>
                    <a:pt x="89811" y="0"/>
                    <a:pt x="122228" y="0"/>
                  </a:cubicBezTo>
                  <a:close/>
                </a:path>
              </a:pathLst>
            </a:custGeom>
            <a:solidFill>
              <a:srgbClr val="5188CC"/>
            </a:solidFill>
          </p:spPr>
        </p:sp>
        <p:sp>
          <p:nvSpPr>
            <p:cNvPr name="TextBox 18" id="18"/>
            <p:cNvSpPr txBox="true"/>
            <p:nvPr/>
          </p:nvSpPr>
          <p:spPr>
            <a:xfrm>
              <a:off x="0" y="-47625"/>
              <a:ext cx="688614" cy="292080"/>
            </a:xfrm>
            <a:prstGeom prst="rect">
              <a:avLst/>
            </a:prstGeom>
          </p:spPr>
          <p:txBody>
            <a:bodyPr anchor="ctr" rtlCol="false" tIns="50800" lIns="50800" bIns="50800" rIns="50800"/>
            <a:lstStyle/>
            <a:p>
              <a:pPr algn="ctr">
                <a:lnSpc>
                  <a:spcPts val="2800"/>
                </a:lnSpc>
              </a:pPr>
            </a:p>
          </p:txBody>
        </p:sp>
      </p:grpSp>
      <p:sp>
        <p:nvSpPr>
          <p:cNvPr name="TextBox 19" id="19"/>
          <p:cNvSpPr txBox="true"/>
          <p:nvPr/>
        </p:nvSpPr>
        <p:spPr>
          <a:xfrm rot="0">
            <a:off x="2660222" y="4445825"/>
            <a:ext cx="1906245" cy="596899"/>
          </a:xfrm>
          <a:prstGeom prst="rect">
            <a:avLst/>
          </a:prstGeom>
        </p:spPr>
        <p:txBody>
          <a:bodyPr anchor="t" rtlCol="false" tIns="0" lIns="0" bIns="0" rIns="0">
            <a:spAutoFit/>
          </a:bodyPr>
          <a:lstStyle/>
          <a:p>
            <a:pPr algn="just">
              <a:lnSpc>
                <a:spcPts val="4900"/>
              </a:lnSpc>
            </a:pPr>
            <a:r>
              <a:rPr lang="en-US" sz="3500" b="true">
                <a:solidFill>
                  <a:srgbClr val="FDFDFD"/>
                </a:solidFill>
                <a:latin typeface="Barlow Condensed Bold"/>
                <a:ea typeface="Barlow Condensed Bold"/>
                <a:cs typeface="Barlow Condensed Bold"/>
                <a:sym typeface="Barlow Condensed Bold"/>
              </a:rPr>
              <a:t>Điểm mạnh</a:t>
            </a:r>
          </a:p>
        </p:txBody>
      </p:sp>
      <p:grpSp>
        <p:nvGrpSpPr>
          <p:cNvPr name="Group 20" id="20"/>
          <p:cNvGrpSpPr/>
          <p:nvPr/>
        </p:nvGrpSpPr>
        <p:grpSpPr>
          <a:xfrm rot="0">
            <a:off x="11501148" y="4380261"/>
            <a:ext cx="2980839" cy="928165"/>
            <a:chOff x="0" y="0"/>
            <a:chExt cx="785077" cy="244455"/>
          </a:xfrm>
        </p:grpSpPr>
        <p:sp>
          <p:nvSpPr>
            <p:cNvPr name="Freeform 21" id="21"/>
            <p:cNvSpPr/>
            <p:nvPr/>
          </p:nvSpPr>
          <p:spPr>
            <a:xfrm flipH="false" flipV="false" rot="0">
              <a:off x="0" y="0"/>
              <a:ext cx="785077" cy="244455"/>
            </a:xfrm>
            <a:custGeom>
              <a:avLst/>
              <a:gdLst/>
              <a:ahLst/>
              <a:cxnLst/>
              <a:rect r="r" b="b" t="t" l="l"/>
              <a:pathLst>
                <a:path h="244455" w="785077">
                  <a:moveTo>
                    <a:pt x="122228" y="0"/>
                  </a:moveTo>
                  <a:lnTo>
                    <a:pt x="662849" y="0"/>
                  </a:lnTo>
                  <a:cubicBezTo>
                    <a:pt x="695266" y="0"/>
                    <a:pt x="726355" y="12878"/>
                    <a:pt x="749277" y="35800"/>
                  </a:cubicBezTo>
                  <a:cubicBezTo>
                    <a:pt x="772199" y="58722"/>
                    <a:pt x="785077" y="89811"/>
                    <a:pt x="785077" y="122228"/>
                  </a:cubicBezTo>
                  <a:lnTo>
                    <a:pt x="785077" y="122228"/>
                  </a:lnTo>
                  <a:cubicBezTo>
                    <a:pt x="785077" y="154644"/>
                    <a:pt x="772199" y="185733"/>
                    <a:pt x="749277" y="208655"/>
                  </a:cubicBezTo>
                  <a:cubicBezTo>
                    <a:pt x="726355" y="231578"/>
                    <a:pt x="695266" y="244455"/>
                    <a:pt x="662849" y="244455"/>
                  </a:cubicBezTo>
                  <a:lnTo>
                    <a:pt x="122228" y="244455"/>
                  </a:lnTo>
                  <a:cubicBezTo>
                    <a:pt x="89811" y="244455"/>
                    <a:pt x="58722" y="231578"/>
                    <a:pt x="35800" y="208655"/>
                  </a:cubicBezTo>
                  <a:cubicBezTo>
                    <a:pt x="12878" y="185733"/>
                    <a:pt x="0" y="154644"/>
                    <a:pt x="0" y="122228"/>
                  </a:cubicBezTo>
                  <a:lnTo>
                    <a:pt x="0" y="122228"/>
                  </a:lnTo>
                  <a:cubicBezTo>
                    <a:pt x="0" y="89811"/>
                    <a:pt x="12878" y="58722"/>
                    <a:pt x="35800" y="35800"/>
                  </a:cubicBezTo>
                  <a:cubicBezTo>
                    <a:pt x="58722" y="12878"/>
                    <a:pt x="89811" y="0"/>
                    <a:pt x="122228" y="0"/>
                  </a:cubicBezTo>
                  <a:close/>
                </a:path>
              </a:pathLst>
            </a:custGeom>
            <a:solidFill>
              <a:srgbClr val="5188CC"/>
            </a:solidFill>
          </p:spPr>
        </p:sp>
        <p:sp>
          <p:nvSpPr>
            <p:cNvPr name="TextBox 22" id="22"/>
            <p:cNvSpPr txBox="true"/>
            <p:nvPr/>
          </p:nvSpPr>
          <p:spPr>
            <a:xfrm>
              <a:off x="0" y="-47625"/>
              <a:ext cx="785077" cy="292080"/>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0">
            <a:off x="1028700" y="5549816"/>
            <a:ext cx="6241238" cy="3708484"/>
            <a:chOff x="0" y="0"/>
            <a:chExt cx="1643783" cy="976720"/>
          </a:xfrm>
        </p:grpSpPr>
        <p:sp>
          <p:nvSpPr>
            <p:cNvPr name="Freeform 24" id="24"/>
            <p:cNvSpPr/>
            <p:nvPr/>
          </p:nvSpPr>
          <p:spPr>
            <a:xfrm flipH="false" flipV="false" rot="0">
              <a:off x="0" y="0"/>
              <a:ext cx="1643783" cy="976720"/>
            </a:xfrm>
            <a:custGeom>
              <a:avLst/>
              <a:gdLst/>
              <a:ahLst/>
              <a:cxnLst/>
              <a:rect r="r" b="b" t="t" l="l"/>
              <a:pathLst>
                <a:path h="976720" w="1643783">
                  <a:moveTo>
                    <a:pt x="23568" y="0"/>
                  </a:moveTo>
                  <a:lnTo>
                    <a:pt x="1620214" y="0"/>
                  </a:lnTo>
                  <a:cubicBezTo>
                    <a:pt x="1626465" y="0"/>
                    <a:pt x="1632460" y="2483"/>
                    <a:pt x="1636880" y="6903"/>
                  </a:cubicBezTo>
                  <a:cubicBezTo>
                    <a:pt x="1641300" y="11323"/>
                    <a:pt x="1643783" y="17318"/>
                    <a:pt x="1643783" y="23568"/>
                  </a:cubicBezTo>
                  <a:lnTo>
                    <a:pt x="1643783" y="953152"/>
                  </a:lnTo>
                  <a:cubicBezTo>
                    <a:pt x="1643783" y="966168"/>
                    <a:pt x="1633231" y="976720"/>
                    <a:pt x="1620214" y="976720"/>
                  </a:cubicBezTo>
                  <a:lnTo>
                    <a:pt x="23568" y="976720"/>
                  </a:lnTo>
                  <a:cubicBezTo>
                    <a:pt x="17318" y="976720"/>
                    <a:pt x="11323" y="974237"/>
                    <a:pt x="6903" y="969817"/>
                  </a:cubicBezTo>
                  <a:cubicBezTo>
                    <a:pt x="2483" y="965397"/>
                    <a:pt x="0" y="959402"/>
                    <a:pt x="0" y="953152"/>
                  </a:cubicBezTo>
                  <a:lnTo>
                    <a:pt x="0" y="23568"/>
                  </a:lnTo>
                  <a:cubicBezTo>
                    <a:pt x="0" y="17318"/>
                    <a:pt x="2483" y="11323"/>
                    <a:pt x="6903" y="6903"/>
                  </a:cubicBezTo>
                  <a:cubicBezTo>
                    <a:pt x="11323" y="2483"/>
                    <a:pt x="17318" y="0"/>
                    <a:pt x="23568" y="0"/>
                  </a:cubicBezTo>
                  <a:close/>
                </a:path>
              </a:pathLst>
            </a:custGeom>
            <a:solidFill>
              <a:srgbClr val="3A577B"/>
            </a:solidFill>
          </p:spPr>
        </p:sp>
        <p:sp>
          <p:nvSpPr>
            <p:cNvPr name="TextBox 25" id="25"/>
            <p:cNvSpPr txBox="true"/>
            <p:nvPr/>
          </p:nvSpPr>
          <p:spPr>
            <a:xfrm>
              <a:off x="0" y="-47625"/>
              <a:ext cx="1643783" cy="1024345"/>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1028700" y="5697986"/>
            <a:ext cx="6241238" cy="3265122"/>
          </a:xfrm>
          <a:prstGeom prst="rect">
            <a:avLst/>
          </a:prstGeom>
        </p:spPr>
        <p:txBody>
          <a:bodyPr anchor="t" rtlCol="false" tIns="0" lIns="0" bIns="0" rIns="0">
            <a:spAutoFit/>
          </a:bodyPr>
          <a:lstStyle/>
          <a:p>
            <a:pPr algn="l" marL="502379" indent="-251189" lvl="1">
              <a:lnSpc>
                <a:spcPts val="3257"/>
              </a:lnSpc>
              <a:buFont typeface="Arial"/>
              <a:buChar char="•"/>
            </a:pPr>
            <a:r>
              <a:rPr lang="en-US" b="true" sz="2326">
                <a:solidFill>
                  <a:srgbClr val="FDFDFD"/>
                </a:solidFill>
                <a:latin typeface="Aileron Bold"/>
                <a:ea typeface="Aileron Bold"/>
                <a:cs typeface="Aileron Bold"/>
                <a:sym typeface="Aileron Bold"/>
              </a:rPr>
              <a:t>Kết hợp hiệu quả nhiều loại dữ liệu (numerical + NLP).</a:t>
            </a:r>
          </a:p>
          <a:p>
            <a:pPr algn="l">
              <a:lnSpc>
                <a:spcPts val="3257"/>
              </a:lnSpc>
            </a:pPr>
          </a:p>
          <a:p>
            <a:pPr algn="l" marL="502379" indent="-251189" lvl="1">
              <a:lnSpc>
                <a:spcPts val="3257"/>
              </a:lnSpc>
              <a:buFont typeface="Arial"/>
              <a:buChar char="•"/>
            </a:pPr>
            <a:r>
              <a:rPr lang="en-US" b="true" sz="2326">
                <a:solidFill>
                  <a:srgbClr val="FDFDFD"/>
                </a:solidFill>
                <a:latin typeface="Aileron Bold"/>
                <a:ea typeface="Aileron Bold"/>
                <a:cs typeface="Aileron Bold"/>
                <a:sym typeface="Aileron Bold"/>
              </a:rPr>
              <a:t>Sử dụng Temporal Attention LSTM giúp học phụ thuộc thời gian tốt hơn.</a:t>
            </a:r>
          </a:p>
          <a:p>
            <a:pPr algn="l">
              <a:lnSpc>
                <a:spcPts val="3257"/>
              </a:lnSpc>
            </a:pPr>
          </a:p>
          <a:p>
            <a:pPr algn="l" marL="502379" indent="-251189" lvl="1">
              <a:lnSpc>
                <a:spcPts val="3257"/>
              </a:lnSpc>
              <a:buFont typeface="Arial"/>
              <a:buChar char="•"/>
            </a:pPr>
            <a:r>
              <a:rPr lang="en-US" b="true" sz="2326">
                <a:solidFill>
                  <a:srgbClr val="FDFDFD"/>
                </a:solidFill>
                <a:latin typeface="Aileron Bold"/>
                <a:ea typeface="Aileron Bold"/>
                <a:cs typeface="Aileron Bold"/>
                <a:sym typeface="Aileron Bold"/>
              </a:rPr>
              <a:t>Mô hình dựa trên kiến trúc mạnh mẽ (BERT, GloVe).</a:t>
            </a:r>
          </a:p>
        </p:txBody>
      </p:sp>
      <p:sp>
        <p:nvSpPr>
          <p:cNvPr name="TextBox 27" id="27"/>
          <p:cNvSpPr txBox="true"/>
          <p:nvPr/>
        </p:nvSpPr>
        <p:spPr>
          <a:xfrm rot="0">
            <a:off x="10196488" y="4424856"/>
            <a:ext cx="765869" cy="748189"/>
          </a:xfrm>
          <a:prstGeom prst="rect">
            <a:avLst/>
          </a:prstGeom>
        </p:spPr>
        <p:txBody>
          <a:bodyPr anchor="t" rtlCol="false" tIns="0" lIns="0" bIns="0" rIns="0">
            <a:spAutoFit/>
          </a:bodyPr>
          <a:lstStyle/>
          <a:p>
            <a:pPr algn="ctr">
              <a:lnSpc>
                <a:spcPts val="6149"/>
              </a:lnSpc>
              <a:spcBef>
                <a:spcPct val="0"/>
              </a:spcBef>
            </a:pPr>
            <a:r>
              <a:rPr lang="en-US" b="true" sz="4392">
                <a:solidFill>
                  <a:srgbClr val="000000"/>
                </a:solidFill>
                <a:latin typeface="Aileron Bold"/>
                <a:ea typeface="Aileron Bold"/>
                <a:cs typeface="Aileron Bold"/>
                <a:sym typeface="Aileron Bold"/>
              </a:rPr>
              <a:t>🧩</a:t>
            </a:r>
          </a:p>
        </p:txBody>
      </p:sp>
      <p:sp>
        <p:nvSpPr>
          <p:cNvPr name="TextBox 28" id="28"/>
          <p:cNvSpPr txBox="true"/>
          <p:nvPr/>
        </p:nvSpPr>
        <p:spPr>
          <a:xfrm rot="0">
            <a:off x="12021702" y="4512556"/>
            <a:ext cx="2240654" cy="596899"/>
          </a:xfrm>
          <a:prstGeom prst="rect">
            <a:avLst/>
          </a:prstGeom>
        </p:spPr>
        <p:txBody>
          <a:bodyPr anchor="t" rtlCol="false" tIns="0" lIns="0" bIns="0" rIns="0">
            <a:spAutoFit/>
          </a:bodyPr>
          <a:lstStyle/>
          <a:p>
            <a:pPr algn="just">
              <a:lnSpc>
                <a:spcPts val="4900"/>
              </a:lnSpc>
            </a:pPr>
            <a:r>
              <a:rPr lang="en-US" sz="3500" b="true">
                <a:solidFill>
                  <a:srgbClr val="FDFDFD"/>
                </a:solidFill>
                <a:latin typeface="Barlow Condensed Bold"/>
                <a:ea typeface="Barlow Condensed Bold"/>
                <a:cs typeface="Barlow Condensed Bold"/>
                <a:sym typeface="Barlow Condensed Bold"/>
              </a:rPr>
              <a:t>Gợi ý cải tiến</a:t>
            </a:r>
          </a:p>
        </p:txBody>
      </p:sp>
      <p:grpSp>
        <p:nvGrpSpPr>
          <p:cNvPr name="Group 29" id="29"/>
          <p:cNvGrpSpPr/>
          <p:nvPr/>
        </p:nvGrpSpPr>
        <p:grpSpPr>
          <a:xfrm rot="0">
            <a:off x="10057747" y="5549816"/>
            <a:ext cx="6416405" cy="2184567"/>
            <a:chOff x="0" y="0"/>
            <a:chExt cx="1689917" cy="575359"/>
          </a:xfrm>
        </p:grpSpPr>
        <p:sp>
          <p:nvSpPr>
            <p:cNvPr name="Freeform 30" id="30"/>
            <p:cNvSpPr/>
            <p:nvPr/>
          </p:nvSpPr>
          <p:spPr>
            <a:xfrm flipH="false" flipV="false" rot="0">
              <a:off x="0" y="0"/>
              <a:ext cx="1689917" cy="575359"/>
            </a:xfrm>
            <a:custGeom>
              <a:avLst/>
              <a:gdLst/>
              <a:ahLst/>
              <a:cxnLst/>
              <a:rect r="r" b="b" t="t" l="l"/>
              <a:pathLst>
                <a:path h="575359" w="1689917">
                  <a:moveTo>
                    <a:pt x="22925" y="0"/>
                  </a:moveTo>
                  <a:lnTo>
                    <a:pt x="1666992" y="0"/>
                  </a:lnTo>
                  <a:cubicBezTo>
                    <a:pt x="1679653" y="0"/>
                    <a:pt x="1689917" y="10264"/>
                    <a:pt x="1689917" y="22925"/>
                  </a:cubicBezTo>
                  <a:lnTo>
                    <a:pt x="1689917" y="552434"/>
                  </a:lnTo>
                  <a:cubicBezTo>
                    <a:pt x="1689917" y="565095"/>
                    <a:pt x="1679653" y="575359"/>
                    <a:pt x="1666992" y="575359"/>
                  </a:cubicBezTo>
                  <a:lnTo>
                    <a:pt x="22925" y="575359"/>
                  </a:lnTo>
                  <a:cubicBezTo>
                    <a:pt x="10264" y="575359"/>
                    <a:pt x="0" y="565095"/>
                    <a:pt x="0" y="552434"/>
                  </a:cubicBezTo>
                  <a:lnTo>
                    <a:pt x="0" y="22925"/>
                  </a:lnTo>
                  <a:cubicBezTo>
                    <a:pt x="0" y="10264"/>
                    <a:pt x="10264" y="0"/>
                    <a:pt x="22925" y="0"/>
                  </a:cubicBezTo>
                  <a:close/>
                </a:path>
              </a:pathLst>
            </a:custGeom>
            <a:solidFill>
              <a:srgbClr val="3A577B"/>
            </a:solidFill>
          </p:spPr>
        </p:sp>
        <p:sp>
          <p:nvSpPr>
            <p:cNvPr name="TextBox 31" id="31"/>
            <p:cNvSpPr txBox="true"/>
            <p:nvPr/>
          </p:nvSpPr>
          <p:spPr>
            <a:xfrm>
              <a:off x="0" y="-47625"/>
              <a:ext cx="1689917" cy="622984"/>
            </a:xfrm>
            <a:prstGeom prst="rect">
              <a:avLst/>
            </a:prstGeom>
          </p:spPr>
          <p:txBody>
            <a:bodyPr anchor="ctr" rtlCol="false" tIns="50800" lIns="50800" bIns="50800" rIns="50800"/>
            <a:lstStyle/>
            <a:p>
              <a:pPr algn="ctr">
                <a:lnSpc>
                  <a:spcPts val="2800"/>
                </a:lnSpc>
              </a:pPr>
            </a:p>
          </p:txBody>
        </p:sp>
      </p:grpSp>
      <p:sp>
        <p:nvSpPr>
          <p:cNvPr name="TextBox 32" id="32"/>
          <p:cNvSpPr txBox="true"/>
          <p:nvPr/>
        </p:nvSpPr>
        <p:spPr>
          <a:xfrm rot="0">
            <a:off x="10057747" y="5600089"/>
            <a:ext cx="6241238" cy="2036397"/>
          </a:xfrm>
          <a:prstGeom prst="rect">
            <a:avLst/>
          </a:prstGeom>
        </p:spPr>
        <p:txBody>
          <a:bodyPr anchor="t" rtlCol="false" tIns="0" lIns="0" bIns="0" rIns="0">
            <a:spAutoFit/>
          </a:bodyPr>
          <a:lstStyle/>
          <a:p>
            <a:pPr algn="l" marL="502379" indent="-251189" lvl="1">
              <a:lnSpc>
                <a:spcPts val="3257"/>
              </a:lnSpc>
              <a:buFont typeface="Arial"/>
              <a:buChar char="•"/>
            </a:pPr>
            <a:r>
              <a:rPr lang="en-US" b="true" sz="2326">
                <a:solidFill>
                  <a:srgbClr val="FDFDFD"/>
                </a:solidFill>
                <a:latin typeface="Aileron Bold"/>
                <a:ea typeface="Aileron Bold"/>
                <a:cs typeface="Aileron Bold"/>
                <a:sym typeface="Aileron Bold"/>
              </a:rPr>
              <a:t>Có thể  thử thêm loại cảm xúc tinh tế hơn</a:t>
            </a:r>
          </a:p>
          <a:p>
            <a:pPr algn="l">
              <a:lnSpc>
                <a:spcPts val="3257"/>
              </a:lnSpc>
            </a:pPr>
          </a:p>
          <a:p>
            <a:pPr algn="l" marL="502379" indent="-251189" lvl="1">
              <a:lnSpc>
                <a:spcPts val="3257"/>
              </a:lnSpc>
              <a:buFont typeface="Arial"/>
              <a:buChar char="•"/>
            </a:pPr>
            <a:r>
              <a:rPr lang="en-US" b="true" sz="2326">
                <a:solidFill>
                  <a:srgbClr val="FDFDFD"/>
                </a:solidFill>
                <a:latin typeface="Aileron Bold"/>
                <a:ea typeface="Aileron Bold"/>
                <a:cs typeface="Aileron Bold"/>
                <a:sym typeface="Aileron Bold"/>
              </a:rPr>
              <a:t>Sử dụng embedding cảm xúc học được từ transformer thay vì GloVe tĩnh.</a:t>
            </a:r>
          </a:p>
          <a:p>
            <a:pPr algn="l">
              <a:lnSpc>
                <a:spcPts val="3257"/>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0466" y="1028700"/>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23130" y="3861098"/>
            <a:ext cx="5650143" cy="6425902"/>
            <a:chOff x="0" y="0"/>
            <a:chExt cx="1488104" cy="1692419"/>
          </a:xfrm>
        </p:grpSpPr>
        <p:sp>
          <p:nvSpPr>
            <p:cNvPr name="Freeform 4" id="4"/>
            <p:cNvSpPr/>
            <p:nvPr/>
          </p:nvSpPr>
          <p:spPr>
            <a:xfrm flipH="false" flipV="false" rot="0">
              <a:off x="0" y="0"/>
              <a:ext cx="1488104" cy="1692419"/>
            </a:xfrm>
            <a:custGeom>
              <a:avLst/>
              <a:gdLst/>
              <a:ahLst/>
              <a:cxnLst/>
              <a:rect r="r" b="b" t="t" l="l"/>
              <a:pathLst>
                <a:path h="1692419" w="1488104">
                  <a:moveTo>
                    <a:pt x="0" y="0"/>
                  </a:moveTo>
                  <a:lnTo>
                    <a:pt x="1488104" y="0"/>
                  </a:lnTo>
                  <a:lnTo>
                    <a:pt x="1488104" y="1692419"/>
                  </a:lnTo>
                  <a:lnTo>
                    <a:pt x="0" y="1692419"/>
                  </a:lnTo>
                  <a:close/>
                </a:path>
              </a:pathLst>
            </a:custGeom>
            <a:solidFill>
              <a:srgbClr val="E1EDFC"/>
            </a:solidFill>
          </p:spPr>
        </p:sp>
        <p:sp>
          <p:nvSpPr>
            <p:cNvPr name="TextBox 5" id="5"/>
            <p:cNvSpPr txBox="true"/>
            <p:nvPr/>
          </p:nvSpPr>
          <p:spPr>
            <a:xfrm>
              <a:off x="0" y="-47625"/>
              <a:ext cx="1488104" cy="174004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108476" y="1028700"/>
            <a:ext cx="5664797" cy="56647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t="0" r="-25000" b="0"/>
              </a:stretch>
            </a:blipFill>
          </p:spPr>
        </p:sp>
      </p:grpSp>
      <p:sp>
        <p:nvSpPr>
          <p:cNvPr name="Freeform 8" id="8"/>
          <p:cNvSpPr/>
          <p:nvPr/>
        </p:nvSpPr>
        <p:spPr>
          <a:xfrm flipH="false" flipV="false" rot="0">
            <a:off x="8000627" y="3003909"/>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951640" y="220811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951640" y="4889651"/>
            <a:ext cx="8121706" cy="2184398"/>
          </a:xfrm>
          <a:prstGeom prst="rect">
            <a:avLst/>
          </a:prstGeom>
        </p:spPr>
        <p:txBody>
          <a:bodyPr anchor="t" rtlCol="false" tIns="0" lIns="0" bIns="0" rIns="0">
            <a:spAutoFit/>
          </a:bodyPr>
          <a:lstStyle/>
          <a:p>
            <a:pPr algn="just" marL="539764" indent="-269882" lvl="1">
              <a:lnSpc>
                <a:spcPts val="3500"/>
              </a:lnSpc>
              <a:buFont typeface="Arial"/>
              <a:buChar char="•"/>
            </a:pPr>
            <a:r>
              <a:rPr lang="en-US" sz="2500">
                <a:solidFill>
                  <a:srgbClr val="021828"/>
                </a:solidFill>
                <a:latin typeface="Aileron"/>
                <a:ea typeface="Aileron"/>
                <a:cs typeface="Aileron"/>
                <a:sym typeface="Aileron"/>
              </a:rPr>
              <a:t>Việc tích hợp cảm xúc và văn bản giúp cải thiện độ chính xác dự báo so với chỉ dùng dữ liệu giá.</a:t>
            </a:r>
          </a:p>
          <a:p>
            <a:pPr algn="just">
              <a:lnSpc>
                <a:spcPts val="3500"/>
              </a:lnSpc>
            </a:pPr>
          </a:p>
          <a:p>
            <a:pPr algn="just" marL="539764" indent="-269882" lvl="1">
              <a:lnSpc>
                <a:spcPts val="3500"/>
              </a:lnSpc>
              <a:buFont typeface="Arial"/>
              <a:buChar char="•"/>
            </a:pPr>
            <a:r>
              <a:rPr lang="en-US" sz="2500">
                <a:solidFill>
                  <a:srgbClr val="021828"/>
                </a:solidFill>
                <a:latin typeface="Aileron"/>
                <a:ea typeface="Aileron"/>
                <a:cs typeface="Aileron"/>
                <a:sym typeface="Aileron"/>
              </a:rPr>
              <a:t>Tiềm năng áp dụng cảm xúc từ mạng xã hội vào các mô hình dự báo tài chính trong tương lai.</a:t>
            </a:r>
          </a:p>
        </p:txBody>
      </p:sp>
      <p:sp>
        <p:nvSpPr>
          <p:cNvPr name="TextBox 12" id="12"/>
          <p:cNvSpPr txBox="true"/>
          <p:nvPr/>
        </p:nvSpPr>
        <p:spPr>
          <a:xfrm rot="0">
            <a:off x="1951640" y="2962498"/>
            <a:ext cx="5430398" cy="1047115"/>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Barlow Condensed Heavy"/>
                <a:ea typeface="Barlow Condensed Heavy"/>
                <a:cs typeface="Barlow Condensed Heavy"/>
                <a:sym typeface="Barlow Condensed Heavy"/>
              </a:rPr>
              <a:t>Kết luận</a:t>
            </a:r>
          </a:p>
        </p:txBody>
      </p:sp>
      <p:sp>
        <p:nvSpPr>
          <p:cNvPr name="TextBox 13" id="13"/>
          <p:cNvSpPr txBox="true"/>
          <p:nvPr/>
        </p:nvSpPr>
        <p:spPr>
          <a:xfrm rot="0">
            <a:off x="1951640" y="8709661"/>
            <a:ext cx="10294237" cy="558164"/>
          </a:xfrm>
          <a:prstGeom prst="rect">
            <a:avLst/>
          </a:prstGeom>
        </p:spPr>
        <p:txBody>
          <a:bodyPr anchor="t" rtlCol="false" tIns="0" lIns="0" bIns="0" rIns="0">
            <a:spAutoFit/>
          </a:bodyPr>
          <a:lstStyle/>
          <a:p>
            <a:pPr algn="l">
              <a:lnSpc>
                <a:spcPts val="3930"/>
              </a:lnSpc>
            </a:pPr>
            <a:r>
              <a:rPr lang="en-US" sz="3000" i="true" b="true">
                <a:solidFill>
                  <a:srgbClr val="021828"/>
                </a:solidFill>
                <a:latin typeface="Akzidenz-Grotesk Bold Italics"/>
                <a:ea typeface="Akzidenz-Grotesk Bold Italics"/>
                <a:cs typeface="Akzidenz-Grotesk Bold Italics"/>
                <a:sym typeface="Akzidenz-Grotesk Bold Italics"/>
              </a:rPr>
              <a:t>Link code</a:t>
            </a:r>
            <a:r>
              <a:rPr lang="en-US" sz="3000" i="true">
                <a:solidFill>
                  <a:srgbClr val="021828"/>
                </a:solidFill>
                <a:latin typeface="Akzidenz-Grotesk Italics"/>
                <a:ea typeface="Akzidenz-Grotesk Italics"/>
                <a:cs typeface="Akzidenz-Grotesk Italics"/>
                <a:sym typeface="Akzidenz-Grotesk Italics"/>
              </a:rPr>
              <a:t>: https://github.com/haininh2311/StockEmotions.git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7527" t="0" r="-37527" b="0"/>
              </a:stretch>
            </a:blipFill>
          </p:spPr>
        </p:sp>
      </p:grpSp>
      <p:grpSp>
        <p:nvGrpSpPr>
          <p:cNvPr name="Group 8" id="8"/>
          <p:cNvGrpSpPr/>
          <p:nvPr/>
        </p:nvGrpSpPr>
        <p:grpSpPr>
          <a:xfrm rot="0">
            <a:off x="4648406" y="1028700"/>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7558327" y="8504986"/>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731524" y="8716975"/>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7558327" y="2876785"/>
            <a:ext cx="8448639" cy="2715893"/>
          </a:xfrm>
          <a:prstGeom prst="rect">
            <a:avLst/>
          </a:prstGeom>
        </p:spPr>
        <p:txBody>
          <a:bodyPr anchor="t" rtlCol="false" tIns="0" lIns="0" bIns="0" rIns="0">
            <a:spAutoFit/>
          </a:bodyPr>
          <a:lstStyle/>
          <a:p>
            <a:pPr algn="just">
              <a:lnSpc>
                <a:spcPts val="3080"/>
              </a:lnSpc>
            </a:pPr>
            <a:r>
              <a:rPr lang="en-US" sz="2200" b="true">
                <a:solidFill>
                  <a:srgbClr val="021828"/>
                </a:solidFill>
                <a:latin typeface="Aileron Bold"/>
                <a:ea typeface="Aileron Bold"/>
                <a:cs typeface="Aileron Bold"/>
                <a:sym typeface="Aileron Bold"/>
              </a:rPr>
              <a:t>Dự đoán giá chứng khoán là một nhiệm vụ quan trọng nhưng đầy thách thức đối với các nhà phân tích và công ty đầu tư.</a:t>
            </a:r>
          </a:p>
          <a:p>
            <a:pPr algn="just">
              <a:lnSpc>
                <a:spcPts val="3080"/>
              </a:lnSpc>
            </a:pPr>
          </a:p>
          <a:p>
            <a:pPr algn="just">
              <a:lnSpc>
                <a:spcPts val="3080"/>
              </a:lnSpc>
            </a:pPr>
            <a:r>
              <a:rPr lang="en-US" sz="2200" b="true">
                <a:solidFill>
                  <a:srgbClr val="021828"/>
                </a:solidFill>
                <a:latin typeface="Aileron Bold"/>
                <a:ea typeface="Aileron Bold"/>
                <a:cs typeface="Aileron Bold"/>
                <a:sym typeface="Aileron Bold"/>
              </a:rPr>
              <a:t>Những khó khăn chính bao gồm:</a:t>
            </a:r>
          </a:p>
          <a:p>
            <a:pPr algn="just" marL="474996" indent="-237498" lvl="1">
              <a:lnSpc>
                <a:spcPts val="3080"/>
              </a:lnSpc>
              <a:buFont typeface="Arial"/>
              <a:buChar char="•"/>
            </a:pPr>
            <a:r>
              <a:rPr lang="en-US" b="true" sz="2200">
                <a:solidFill>
                  <a:srgbClr val="021828"/>
                </a:solidFill>
                <a:latin typeface="Aileron Bold"/>
                <a:ea typeface="Aileron Bold"/>
                <a:cs typeface="Aileron Bold"/>
                <a:sym typeface="Aileron Bold"/>
              </a:rPr>
              <a:t>Dữ liệu phức tạp và khó khai thác</a:t>
            </a:r>
          </a:p>
          <a:p>
            <a:pPr algn="just" marL="474996" indent="-237498" lvl="1">
              <a:lnSpc>
                <a:spcPts val="3080"/>
              </a:lnSpc>
              <a:buFont typeface="Arial"/>
              <a:buChar char="•"/>
            </a:pPr>
            <a:r>
              <a:rPr lang="en-US" b="true" sz="2200">
                <a:solidFill>
                  <a:srgbClr val="021828"/>
                </a:solidFill>
                <a:latin typeface="Aileron Bold"/>
                <a:ea typeface="Aileron Bold"/>
                <a:cs typeface="Aileron Bold"/>
                <a:sym typeface="Aileron Bold"/>
              </a:rPr>
              <a:t>Hạn chế của các phương pháp truyền thống</a:t>
            </a:r>
          </a:p>
          <a:p>
            <a:pPr algn="just">
              <a:lnSpc>
                <a:spcPts val="3080"/>
              </a:lnSpc>
            </a:pPr>
          </a:p>
        </p:txBody>
      </p:sp>
      <p:sp>
        <p:nvSpPr>
          <p:cNvPr name="TextBox 16" id="16"/>
          <p:cNvSpPr txBox="true"/>
          <p:nvPr/>
        </p:nvSpPr>
        <p:spPr>
          <a:xfrm rot="0">
            <a:off x="7558327" y="1900917"/>
            <a:ext cx="4904983" cy="965835"/>
          </a:xfrm>
          <a:prstGeom prst="rect">
            <a:avLst/>
          </a:prstGeom>
        </p:spPr>
        <p:txBody>
          <a:bodyPr anchor="t" rtlCol="false" tIns="0" lIns="0" bIns="0" rIns="0">
            <a:spAutoFit/>
          </a:bodyPr>
          <a:lstStyle/>
          <a:p>
            <a:pPr algn="l">
              <a:lnSpc>
                <a:spcPts val="7619"/>
              </a:lnSpc>
            </a:pPr>
            <a:r>
              <a:rPr lang="en-US" sz="5999" b="true">
                <a:solidFill>
                  <a:srgbClr val="0E2F5F"/>
                </a:solidFill>
                <a:latin typeface="Barlow Condensed Heavy"/>
                <a:ea typeface="Barlow Condensed Heavy"/>
                <a:cs typeface="Barlow Condensed Heavy"/>
                <a:sym typeface="Barlow Condensed Heavy"/>
              </a:rPr>
              <a:t>Vấn đề:</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9403" y="83356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50270" y="738693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981075"/>
            <a:ext cx="7075535" cy="803275"/>
          </a:xfrm>
          <a:prstGeom prst="rect">
            <a:avLst/>
          </a:prstGeom>
        </p:spPr>
        <p:txBody>
          <a:bodyPr anchor="t" rtlCol="false" tIns="0" lIns="0" bIns="0" rIns="0">
            <a:spAutoFit/>
          </a:bodyPr>
          <a:lstStyle/>
          <a:p>
            <a:pPr algn="l">
              <a:lnSpc>
                <a:spcPts val="6350"/>
              </a:lnSpc>
            </a:pPr>
            <a:r>
              <a:rPr lang="en-US" sz="5000" b="true">
                <a:solidFill>
                  <a:srgbClr val="0E2F5F"/>
                </a:solidFill>
                <a:latin typeface="Barlow Condensed Heavy"/>
                <a:ea typeface="Barlow Condensed Heavy"/>
                <a:cs typeface="Barlow Condensed Heavy"/>
                <a:sym typeface="Barlow Condensed Heavy"/>
              </a:rPr>
              <a:t>Tham khảo</a:t>
            </a:r>
          </a:p>
        </p:txBody>
      </p:sp>
      <p:sp>
        <p:nvSpPr>
          <p:cNvPr name="Freeform 5" id="5"/>
          <p:cNvSpPr/>
          <p:nvPr/>
        </p:nvSpPr>
        <p:spPr>
          <a:xfrm flipH="false" flipV="false" rot="0">
            <a:off x="14585593" y="579765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2330221"/>
            <a:ext cx="13053573" cy="4257674"/>
          </a:xfrm>
          <a:prstGeom prst="rect">
            <a:avLst/>
          </a:prstGeom>
        </p:spPr>
        <p:txBody>
          <a:bodyPr anchor="t" rtlCol="false" tIns="0" lIns="0" bIns="0" rIns="0">
            <a:spAutoFit/>
          </a:bodyPr>
          <a:lstStyle/>
          <a:p>
            <a:pPr algn="l" marL="647711" indent="-323856" lvl="1">
              <a:lnSpc>
                <a:spcPts val="4200"/>
              </a:lnSpc>
              <a:buFont typeface="Arial"/>
              <a:buChar char="•"/>
            </a:pPr>
            <a:r>
              <a:rPr lang="en-US" sz="3000">
                <a:solidFill>
                  <a:srgbClr val="0E2F5F"/>
                </a:solidFill>
                <a:latin typeface="Aileron"/>
                <a:ea typeface="Aileron"/>
                <a:cs typeface="Aileron"/>
                <a:sym typeface="Aileron"/>
              </a:rPr>
              <a:t>[StockEmotions: Discover Investor Emotions for Financial Sentiment Analysis and Multivariate Time Series](https://arxiv.org/pdf/2301.09279)</a:t>
            </a:r>
          </a:p>
          <a:p>
            <a:pPr algn="l">
              <a:lnSpc>
                <a:spcPts val="4200"/>
              </a:lnSpc>
            </a:pPr>
          </a:p>
          <a:p>
            <a:pPr algn="l" marL="647711" indent="-323856" lvl="1">
              <a:lnSpc>
                <a:spcPts val="4200"/>
              </a:lnSpc>
              <a:buFont typeface="Arial"/>
              <a:buChar char="•"/>
            </a:pPr>
            <a:r>
              <a:rPr lang="en-US" sz="3000">
                <a:solidFill>
                  <a:srgbClr val="0E2F5F"/>
                </a:solidFill>
                <a:latin typeface="Aileron"/>
                <a:ea typeface="Aileron"/>
                <a:cs typeface="Aileron"/>
                <a:sym typeface="Aileron"/>
              </a:rPr>
              <a:t>[DP-LSTM: Differential Privacy-inspired LSTM for Stock Prediction Using Financial News](https://arxiv.org/pdf/1912.10806)</a:t>
            </a:r>
          </a:p>
          <a:p>
            <a:pPr algn="l">
              <a:lnSpc>
                <a:spcPts val="4200"/>
              </a:lnSpc>
            </a:pPr>
          </a:p>
          <a:p>
            <a:pPr algn="l" marL="647711" indent="-323856" lvl="1">
              <a:lnSpc>
                <a:spcPts val="4200"/>
              </a:lnSpc>
              <a:buFont typeface="Arial"/>
              <a:buChar char="•"/>
            </a:pPr>
            <a:r>
              <a:rPr lang="en-US" sz="3000">
                <a:solidFill>
                  <a:srgbClr val="0E2F5F"/>
                </a:solidFill>
                <a:latin typeface="Aileron"/>
                <a:ea typeface="Aileron"/>
                <a:cs typeface="Aileron"/>
                <a:sym typeface="Aileron"/>
              </a:rPr>
              <a:t>[EmoNet: Fine-Grained Emotion Detection with Gated Recurrent Neural Networks](https://aclanthology.org/P17-1067.pdf)</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70689" y="3176727"/>
            <a:ext cx="9346622" cy="3896987"/>
          </a:xfrm>
          <a:prstGeom prst="rect">
            <a:avLst/>
          </a:prstGeom>
        </p:spPr>
        <p:txBody>
          <a:bodyPr anchor="t" rtlCol="false" tIns="0" lIns="0" bIns="0" rIns="0">
            <a:spAutoFit/>
          </a:bodyPr>
          <a:lstStyle/>
          <a:p>
            <a:pPr algn="ctr">
              <a:lnSpc>
                <a:spcPts val="14658"/>
              </a:lnSpc>
            </a:pPr>
            <a:r>
              <a:rPr lang="en-US" b="true" sz="16848">
                <a:solidFill>
                  <a:srgbClr val="5188CC"/>
                </a:solidFill>
                <a:latin typeface="Barlow Condensed Heavy"/>
                <a:ea typeface="Barlow Condensed Heavy"/>
                <a:cs typeface="Barlow Condensed Heavy"/>
                <a:sym typeface="Barlow Condensed Heavy"/>
              </a:rPr>
              <a:t>THANK YOU!</a:t>
            </a:r>
          </a:p>
        </p:txBody>
      </p:sp>
      <p:grpSp>
        <p:nvGrpSpPr>
          <p:cNvPr name="Group 3" id="3"/>
          <p:cNvGrpSpPr/>
          <p:nvPr/>
        </p:nvGrpSpPr>
        <p:grpSpPr>
          <a:xfrm rot="0">
            <a:off x="3424608" y="-1072654"/>
            <a:ext cx="11438784" cy="2839490"/>
            <a:chOff x="0" y="0"/>
            <a:chExt cx="3012684" cy="747849"/>
          </a:xfrm>
        </p:grpSpPr>
        <p:sp>
          <p:nvSpPr>
            <p:cNvPr name="Freeform 4" id="4"/>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C5F3CF"/>
            </a:solidFill>
            <a:ln cap="rnd">
              <a:noFill/>
              <a:prstDash val="solid"/>
              <a:round/>
            </a:ln>
          </p:spPr>
        </p:sp>
        <p:sp>
          <p:nvSpPr>
            <p:cNvPr name="TextBox 5" id="5"/>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6" id="6"/>
          <p:cNvGrpSpPr/>
          <p:nvPr/>
        </p:nvGrpSpPr>
        <p:grpSpPr>
          <a:xfrm rot="0">
            <a:off x="8395527" y="1028700"/>
            <a:ext cx="1496945" cy="14969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ED79"/>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24608" y="475067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3344065" y="4750679"/>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8996715"/>
            <a:ext cx="18288000" cy="1290285"/>
            <a:chOff x="0" y="0"/>
            <a:chExt cx="4816593" cy="339828"/>
          </a:xfrm>
        </p:grpSpPr>
        <p:sp>
          <p:nvSpPr>
            <p:cNvPr name="Freeform 13" id="13"/>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C5F3CF"/>
            </a:solidFill>
            <a:ln cap="sq">
              <a:noFill/>
              <a:prstDash val="solid"/>
              <a:miter/>
            </a:ln>
          </p:spPr>
        </p:sp>
        <p:sp>
          <p:nvSpPr>
            <p:cNvPr name="TextBox 14" id="14"/>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48550" y="2782372"/>
            <a:ext cx="4829892" cy="5894830"/>
            <a:chOff x="0" y="0"/>
            <a:chExt cx="1272070" cy="1552548"/>
          </a:xfrm>
        </p:grpSpPr>
        <p:sp>
          <p:nvSpPr>
            <p:cNvPr name="Freeform 3" id="3"/>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4" id="4"/>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4848550" y="2141780"/>
            <a:ext cx="1226460" cy="379088"/>
          </a:xfrm>
          <a:custGeom>
            <a:avLst/>
            <a:gdLst/>
            <a:ahLst/>
            <a:cxnLst/>
            <a:rect r="r" b="b" t="t" l="l"/>
            <a:pathLst>
              <a:path h="379088" w="1226460">
                <a:moveTo>
                  <a:pt x="0" y="0"/>
                </a:moveTo>
                <a:lnTo>
                  <a:pt x="1226460" y="0"/>
                </a:lnTo>
                <a:lnTo>
                  <a:pt x="1226460" y="379087"/>
                </a:lnTo>
                <a:lnTo>
                  <a:pt x="0" y="379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98985" y="102870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461341" y="4316867"/>
            <a:ext cx="10539728" cy="3825863"/>
          </a:xfrm>
          <a:custGeom>
            <a:avLst/>
            <a:gdLst/>
            <a:ahLst/>
            <a:cxnLst/>
            <a:rect r="r" b="b" t="t" l="l"/>
            <a:pathLst>
              <a:path h="3825863" w="10539728">
                <a:moveTo>
                  <a:pt x="0" y="0"/>
                </a:moveTo>
                <a:lnTo>
                  <a:pt x="10539728" y="0"/>
                </a:lnTo>
                <a:lnTo>
                  <a:pt x="10539728" y="3825863"/>
                </a:lnTo>
                <a:lnTo>
                  <a:pt x="0" y="3825863"/>
                </a:lnTo>
                <a:lnTo>
                  <a:pt x="0" y="0"/>
                </a:lnTo>
                <a:close/>
              </a:path>
            </a:pathLst>
          </a:custGeom>
          <a:blipFill>
            <a:blip r:embed="rId7"/>
            <a:stretch>
              <a:fillRect l="-632" t="0" r="-632" b="-1126"/>
            </a:stretch>
          </a:blipFill>
        </p:spPr>
      </p:sp>
      <p:sp>
        <p:nvSpPr>
          <p:cNvPr name="TextBox 8" id="8"/>
          <p:cNvSpPr txBox="true"/>
          <p:nvPr/>
        </p:nvSpPr>
        <p:spPr>
          <a:xfrm rot="0">
            <a:off x="1028700" y="1000125"/>
            <a:ext cx="7075535" cy="712470"/>
          </a:xfrm>
          <a:prstGeom prst="rect">
            <a:avLst/>
          </a:prstGeom>
        </p:spPr>
        <p:txBody>
          <a:bodyPr anchor="t" rtlCol="false" tIns="0" lIns="0" bIns="0" rIns="0">
            <a:spAutoFit/>
          </a:bodyPr>
          <a:lstStyle/>
          <a:p>
            <a:pPr algn="l">
              <a:lnSpc>
                <a:spcPts val="5715"/>
              </a:lnSpc>
            </a:pPr>
            <a:r>
              <a:rPr lang="en-US" sz="4500" b="true">
                <a:solidFill>
                  <a:srgbClr val="0E2F5F"/>
                </a:solidFill>
                <a:latin typeface="Barlow Condensed Heavy"/>
                <a:ea typeface="Barlow Condensed Heavy"/>
                <a:cs typeface="Barlow Condensed Heavy"/>
                <a:sym typeface="Barlow Condensed Heavy"/>
              </a:rPr>
              <a:t>Cải tiến</a:t>
            </a:r>
          </a:p>
        </p:txBody>
      </p:sp>
      <p:sp>
        <p:nvSpPr>
          <p:cNvPr name="TextBox 9" id="9"/>
          <p:cNvSpPr txBox="true"/>
          <p:nvPr/>
        </p:nvSpPr>
        <p:spPr>
          <a:xfrm rot="0">
            <a:off x="1028700" y="2086496"/>
            <a:ext cx="13192502" cy="807169"/>
          </a:xfrm>
          <a:prstGeom prst="rect">
            <a:avLst/>
          </a:prstGeom>
        </p:spPr>
        <p:txBody>
          <a:bodyPr anchor="t" rtlCol="false" tIns="0" lIns="0" bIns="0" rIns="0">
            <a:spAutoFit/>
          </a:bodyPr>
          <a:lstStyle/>
          <a:p>
            <a:pPr algn="l">
              <a:lnSpc>
                <a:spcPts val="3285"/>
              </a:lnSpc>
            </a:pPr>
            <a:r>
              <a:rPr lang="en-US" sz="2346" b="true">
                <a:solidFill>
                  <a:srgbClr val="021828"/>
                </a:solidFill>
                <a:latin typeface="Aileron Bold"/>
                <a:ea typeface="Aileron Bold"/>
                <a:cs typeface="Aileron Bold"/>
                <a:sym typeface="Aileron Bold"/>
              </a:rPr>
              <a:t>Hành vi nhà đầu tư bị ảnh hưởng mạnh bởi cảm xúc. Cảm xúc này có thể khai thác từ các bình luận mạng xã hội.</a:t>
            </a:r>
          </a:p>
        </p:txBody>
      </p:sp>
      <p:grpSp>
        <p:nvGrpSpPr>
          <p:cNvPr name="Group 10" id="10"/>
          <p:cNvGrpSpPr/>
          <p:nvPr/>
        </p:nvGrpSpPr>
        <p:grpSpPr>
          <a:xfrm rot="0">
            <a:off x="1028700" y="6328074"/>
            <a:ext cx="5792410" cy="665701"/>
            <a:chOff x="0" y="0"/>
            <a:chExt cx="7723213" cy="887601"/>
          </a:xfrm>
        </p:grpSpPr>
        <p:grpSp>
          <p:nvGrpSpPr>
            <p:cNvPr name="Group 11" id="11"/>
            <p:cNvGrpSpPr/>
            <p:nvPr/>
          </p:nvGrpSpPr>
          <p:grpSpPr>
            <a:xfrm rot="0">
              <a:off x="1166187" y="0"/>
              <a:ext cx="6557026" cy="887601"/>
              <a:chOff x="0" y="0"/>
              <a:chExt cx="1295215" cy="175329"/>
            </a:xfrm>
          </p:grpSpPr>
          <p:sp>
            <p:nvSpPr>
              <p:cNvPr name="Freeform 12" id="12"/>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3" id="13"/>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0" y="0"/>
              <a:ext cx="887601" cy="887601"/>
            </a:xfrm>
            <a:custGeom>
              <a:avLst/>
              <a:gdLst/>
              <a:ahLst/>
              <a:cxnLst/>
              <a:rect r="r" b="b" t="t" l="l"/>
              <a:pathLst>
                <a:path h="887601" w="887601">
                  <a:moveTo>
                    <a:pt x="0" y="0"/>
                  </a:moveTo>
                  <a:lnTo>
                    <a:pt x="887601" y="0"/>
                  </a:lnTo>
                  <a:lnTo>
                    <a:pt x="887601" y="887601"/>
                  </a:lnTo>
                  <a:lnTo>
                    <a:pt x="0" y="8876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414732" y="182671"/>
              <a:ext cx="6121292"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Bold"/>
                  <a:ea typeface="Aileron Bold"/>
                  <a:cs typeface="Aileron Bold"/>
                  <a:sym typeface="Aileron Bold"/>
                </a:rPr>
                <a:t>Mô hình</a:t>
              </a:r>
            </a:p>
          </p:txBody>
        </p:sp>
      </p:grpSp>
      <p:grpSp>
        <p:nvGrpSpPr>
          <p:cNvPr name="Group 16" id="16"/>
          <p:cNvGrpSpPr/>
          <p:nvPr/>
        </p:nvGrpSpPr>
        <p:grpSpPr>
          <a:xfrm rot="0">
            <a:off x="1028700" y="3823415"/>
            <a:ext cx="5802641" cy="665701"/>
            <a:chOff x="0" y="0"/>
            <a:chExt cx="7736854" cy="887601"/>
          </a:xfrm>
        </p:grpSpPr>
        <p:grpSp>
          <p:nvGrpSpPr>
            <p:cNvPr name="Group 17" id="17"/>
            <p:cNvGrpSpPr/>
            <p:nvPr/>
          </p:nvGrpSpPr>
          <p:grpSpPr>
            <a:xfrm rot="0">
              <a:off x="1179829" y="0"/>
              <a:ext cx="6557026" cy="887601"/>
              <a:chOff x="0" y="0"/>
              <a:chExt cx="1295215" cy="175329"/>
            </a:xfrm>
          </p:grpSpPr>
          <p:sp>
            <p:nvSpPr>
              <p:cNvPr name="Freeform 18" id="18"/>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9" id="19"/>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20" id="20"/>
            <p:cNvSpPr/>
            <p:nvPr/>
          </p:nvSpPr>
          <p:spPr>
            <a:xfrm flipH="false" flipV="false" rot="0">
              <a:off x="0" y="0"/>
              <a:ext cx="887601" cy="887601"/>
            </a:xfrm>
            <a:custGeom>
              <a:avLst/>
              <a:gdLst/>
              <a:ahLst/>
              <a:cxnLst/>
              <a:rect r="r" b="b" t="t" l="l"/>
              <a:pathLst>
                <a:path h="887601" w="887601">
                  <a:moveTo>
                    <a:pt x="0" y="0"/>
                  </a:moveTo>
                  <a:lnTo>
                    <a:pt x="887601" y="0"/>
                  </a:lnTo>
                  <a:lnTo>
                    <a:pt x="887601" y="887601"/>
                  </a:lnTo>
                  <a:lnTo>
                    <a:pt x="0" y="8876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2818420" y="182671"/>
              <a:ext cx="3279842" cy="484291"/>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Dữ liệu</a:t>
              </a:r>
            </a:p>
          </p:txBody>
        </p:sp>
      </p:grpSp>
      <p:sp>
        <p:nvSpPr>
          <p:cNvPr name="TextBox 22" id="22"/>
          <p:cNvSpPr txBox="true"/>
          <p:nvPr/>
        </p:nvSpPr>
        <p:spPr>
          <a:xfrm rot="0">
            <a:off x="2106946" y="7204201"/>
            <a:ext cx="4919042" cy="1819908"/>
          </a:xfrm>
          <a:prstGeom prst="rect">
            <a:avLst/>
          </a:prstGeom>
        </p:spPr>
        <p:txBody>
          <a:bodyPr anchor="t" rtlCol="false" tIns="0" lIns="0" bIns="0" rIns="0">
            <a:spAutoFit/>
          </a:bodyPr>
          <a:lstStyle/>
          <a:p>
            <a:pPr algn="just">
              <a:lnSpc>
                <a:spcPts val="3640"/>
              </a:lnSpc>
            </a:pPr>
            <a:r>
              <a:rPr lang="en-US" sz="2600" b="true">
                <a:solidFill>
                  <a:srgbClr val="0E2F5F"/>
                </a:solidFill>
                <a:latin typeface="Aileron Ultra-Bold"/>
                <a:ea typeface="Aileron Ultra-Bold"/>
                <a:cs typeface="Aileron Ultra-Bold"/>
                <a:sym typeface="Aileron Ultra-Bold"/>
              </a:rPr>
              <a:t>Áp dụng mô hình học máy vào dự báo thị trường dựa trên cảm xúc nhà đầu tư, chứ không chỉ dữ liệu số.</a:t>
            </a:r>
          </a:p>
        </p:txBody>
      </p:sp>
      <p:sp>
        <p:nvSpPr>
          <p:cNvPr name="TextBox 23" id="23"/>
          <p:cNvSpPr txBox="true"/>
          <p:nvPr/>
        </p:nvSpPr>
        <p:spPr>
          <a:xfrm rot="0">
            <a:off x="2106946" y="4698666"/>
            <a:ext cx="4919042" cy="1362708"/>
          </a:xfrm>
          <a:prstGeom prst="rect">
            <a:avLst/>
          </a:prstGeom>
        </p:spPr>
        <p:txBody>
          <a:bodyPr anchor="t" rtlCol="false" tIns="0" lIns="0" bIns="0" rIns="0">
            <a:spAutoFit/>
          </a:bodyPr>
          <a:lstStyle/>
          <a:p>
            <a:pPr algn="just">
              <a:lnSpc>
                <a:spcPts val="3640"/>
              </a:lnSpc>
            </a:pPr>
            <a:r>
              <a:rPr lang="en-US" sz="2600" b="true">
                <a:solidFill>
                  <a:srgbClr val="0E2F5F"/>
                </a:solidFill>
                <a:latin typeface="Aileron Ultra-Bold"/>
                <a:ea typeface="Aileron Ultra-Bold"/>
                <a:cs typeface="Aileron Ultra-Bold"/>
                <a:sym typeface="Aileron Ultra-Bold"/>
              </a:rPr>
              <a:t>Kết hợp giữa văn bản, cảm xúc nhà đầu tư, emoji và dữ liệu thời gian.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9403" y="83356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50270" y="738693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981075"/>
            <a:ext cx="7075535" cy="803275"/>
          </a:xfrm>
          <a:prstGeom prst="rect">
            <a:avLst/>
          </a:prstGeom>
        </p:spPr>
        <p:txBody>
          <a:bodyPr anchor="t" rtlCol="false" tIns="0" lIns="0" bIns="0" rIns="0">
            <a:spAutoFit/>
          </a:bodyPr>
          <a:lstStyle/>
          <a:p>
            <a:pPr algn="l">
              <a:lnSpc>
                <a:spcPts val="6350"/>
              </a:lnSpc>
            </a:pPr>
            <a:r>
              <a:rPr lang="en-US" sz="5000" b="true">
                <a:solidFill>
                  <a:srgbClr val="0E2F5F"/>
                </a:solidFill>
                <a:latin typeface="Barlow Condensed Heavy"/>
                <a:ea typeface="Barlow Condensed Heavy"/>
                <a:cs typeface="Barlow Condensed Heavy"/>
                <a:sym typeface="Barlow Condensed Heavy"/>
              </a:rPr>
              <a:t>Tổng quan bộ dữ liệu:</a:t>
            </a:r>
          </a:p>
        </p:txBody>
      </p:sp>
      <p:sp>
        <p:nvSpPr>
          <p:cNvPr name="Freeform 5" id="5"/>
          <p:cNvSpPr/>
          <p:nvPr/>
        </p:nvSpPr>
        <p:spPr>
          <a:xfrm flipH="false" flipV="false" rot="0">
            <a:off x="14585593" y="579765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286715" y="2998457"/>
            <a:ext cx="13053573" cy="5324474"/>
          </a:xfrm>
          <a:prstGeom prst="rect">
            <a:avLst/>
          </a:prstGeom>
        </p:spPr>
        <p:txBody>
          <a:bodyPr anchor="t" rtlCol="false" tIns="0" lIns="0" bIns="0" rIns="0">
            <a:spAutoFit/>
          </a:bodyPr>
          <a:lstStyle/>
          <a:p>
            <a:pPr algn="l" marL="647711" indent="-323856" lvl="1">
              <a:lnSpc>
                <a:spcPts val="4200"/>
              </a:lnSpc>
              <a:buFont typeface="Arial"/>
              <a:buChar char="•"/>
            </a:pPr>
            <a:r>
              <a:rPr lang="en-US" b="true" sz="3000">
                <a:solidFill>
                  <a:srgbClr val="0E2F5F"/>
                </a:solidFill>
                <a:latin typeface="Aileron Heavy"/>
                <a:ea typeface="Aileron Heavy"/>
                <a:cs typeface="Aileron Heavy"/>
                <a:sym typeface="Aileron Heavy"/>
              </a:rPr>
              <a:t>Thời gian : Từ tháng 1 đến tháng 12 năm 2020</a:t>
            </a:r>
          </a:p>
          <a:p>
            <a:pPr algn="l">
              <a:lnSpc>
                <a:spcPts val="4200"/>
              </a:lnSpc>
            </a:pPr>
          </a:p>
          <a:p>
            <a:pPr algn="l" marL="647711" indent="-323856" lvl="1">
              <a:lnSpc>
                <a:spcPts val="4200"/>
              </a:lnSpc>
              <a:buFont typeface="Arial"/>
              <a:buChar char="•"/>
            </a:pPr>
            <a:r>
              <a:rPr lang="en-US" b="true" sz="3000">
                <a:solidFill>
                  <a:srgbClr val="0E2F5F"/>
                </a:solidFill>
                <a:latin typeface="Aileron Heavy"/>
                <a:ea typeface="Aileron Heavy"/>
                <a:cs typeface="Aileron Heavy"/>
                <a:sym typeface="Aileron Heavy"/>
              </a:rPr>
              <a:t>Số lượng bình luận : 10,000 </a:t>
            </a:r>
          </a:p>
          <a:p>
            <a:pPr algn="l">
              <a:lnSpc>
                <a:spcPts val="4200"/>
              </a:lnSpc>
            </a:pPr>
          </a:p>
          <a:p>
            <a:pPr algn="l" marL="647711" indent="-323856" lvl="1">
              <a:lnSpc>
                <a:spcPts val="4200"/>
              </a:lnSpc>
              <a:buFont typeface="Arial"/>
              <a:buChar char="•"/>
            </a:pPr>
            <a:r>
              <a:rPr lang="en-US" b="true" sz="3000">
                <a:solidFill>
                  <a:srgbClr val="0E2F5F"/>
                </a:solidFill>
                <a:latin typeface="Aileron Heavy"/>
                <a:ea typeface="Aileron Heavy"/>
                <a:cs typeface="Aileron Heavy"/>
                <a:sym typeface="Aileron Heavy"/>
              </a:rPr>
              <a:t>Lớp s</a:t>
            </a:r>
            <a:r>
              <a:rPr lang="en-US" b="true" sz="3000">
                <a:solidFill>
                  <a:srgbClr val="0E2F5F"/>
                </a:solidFill>
                <a:latin typeface="Aileron Heavy"/>
                <a:ea typeface="Aileron Heavy"/>
                <a:cs typeface="Aileron Heavy"/>
                <a:sym typeface="Aileron Heavy"/>
              </a:rPr>
              <a:t>entiment (2 lớp): </a:t>
            </a:r>
          </a:p>
          <a:p>
            <a:pPr algn="l" marL="1295423" indent="-431808" lvl="2">
              <a:lnSpc>
                <a:spcPts val="4200"/>
              </a:lnSpc>
              <a:buFont typeface="Arial"/>
              <a:buChar char="⚬"/>
            </a:pPr>
            <a:r>
              <a:rPr lang="en-US" b="true" sz="3000">
                <a:solidFill>
                  <a:srgbClr val="0E2F5F"/>
                </a:solidFill>
                <a:latin typeface="Aileron Heavy"/>
                <a:ea typeface="Aileron Heavy"/>
                <a:cs typeface="Aileron Heavy"/>
                <a:sym typeface="Aileron Heavy"/>
              </a:rPr>
              <a:t>bullish (~tích cực)</a:t>
            </a:r>
          </a:p>
          <a:p>
            <a:pPr algn="l" marL="1295423" indent="-431808" lvl="2">
              <a:lnSpc>
                <a:spcPts val="4200"/>
              </a:lnSpc>
              <a:buFont typeface="Arial"/>
              <a:buChar char="⚬"/>
            </a:pPr>
            <a:r>
              <a:rPr lang="en-US" b="true" sz="3000">
                <a:solidFill>
                  <a:srgbClr val="0E2F5F"/>
                </a:solidFill>
                <a:latin typeface="Aileron Heavy"/>
                <a:ea typeface="Aileron Heavy"/>
                <a:cs typeface="Aileron Heavy"/>
                <a:sym typeface="Aileron Heavy"/>
              </a:rPr>
              <a:t>bearish (~tiêu cực)</a:t>
            </a:r>
          </a:p>
          <a:p>
            <a:pPr algn="l">
              <a:lnSpc>
                <a:spcPts val="4200"/>
              </a:lnSpc>
            </a:pPr>
          </a:p>
          <a:p>
            <a:pPr algn="l" marL="647711" indent="-323856" lvl="1">
              <a:lnSpc>
                <a:spcPts val="4200"/>
              </a:lnSpc>
              <a:buFont typeface="Arial"/>
              <a:buChar char="•"/>
            </a:pPr>
            <a:r>
              <a:rPr lang="en-US" b="true" sz="3000">
                <a:solidFill>
                  <a:srgbClr val="0E2F5F"/>
                </a:solidFill>
                <a:latin typeface="Aileron Heavy"/>
                <a:ea typeface="Aileron Heavy"/>
                <a:cs typeface="Aileron Heavy"/>
                <a:sym typeface="Aileron Heavy"/>
              </a:rPr>
              <a:t>Lớp e</a:t>
            </a:r>
            <a:r>
              <a:rPr lang="en-US" b="true" sz="3000">
                <a:solidFill>
                  <a:srgbClr val="0E2F5F"/>
                </a:solidFill>
                <a:latin typeface="Aileron Heavy"/>
                <a:ea typeface="Aileron Heavy"/>
                <a:cs typeface="Aileron Heavy"/>
                <a:sym typeface="Aileron Heavy"/>
              </a:rPr>
              <a:t>motion (12 lớp): kết hợp giữa AI và chuyên gia gán nhãn.</a:t>
            </a:r>
          </a:p>
          <a:p>
            <a:pPr algn="l">
              <a:lnSpc>
                <a:spcPts val="4200"/>
              </a:lnSpc>
            </a:pPr>
          </a:p>
        </p:txBody>
      </p:sp>
      <p:sp>
        <p:nvSpPr>
          <p:cNvPr name="TextBox 7" id="7"/>
          <p:cNvSpPr txBox="true"/>
          <p:nvPr/>
        </p:nvSpPr>
        <p:spPr>
          <a:xfrm rot="0">
            <a:off x="1028700" y="1959770"/>
            <a:ext cx="8192237" cy="548639"/>
          </a:xfrm>
          <a:prstGeom prst="rect">
            <a:avLst/>
          </a:prstGeom>
        </p:spPr>
        <p:txBody>
          <a:bodyPr anchor="t" rtlCol="false" tIns="0" lIns="0" bIns="0" rIns="0">
            <a:spAutoFit/>
          </a:bodyPr>
          <a:lstStyle/>
          <a:p>
            <a:pPr algn="l">
              <a:lnSpc>
                <a:spcPts val="3930"/>
              </a:lnSpc>
            </a:pPr>
            <a:r>
              <a:rPr lang="en-US" sz="3000" i="true">
                <a:solidFill>
                  <a:srgbClr val="021828"/>
                </a:solidFill>
                <a:latin typeface="Akzidenz-Grotesk Italics"/>
                <a:ea typeface="Akzidenz-Grotesk Italics"/>
                <a:cs typeface="Akzidenz-Grotesk Italics"/>
                <a:sym typeface="Akzidenz-Grotesk Italics"/>
              </a:rPr>
              <a:t>Dữ liệu được thu thập trên nền tảng Stocktwits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74639" y="4526549"/>
            <a:ext cx="6507926" cy="665701"/>
            <a:chOff x="0" y="0"/>
            <a:chExt cx="1714022" cy="175329"/>
          </a:xfrm>
        </p:grpSpPr>
        <p:sp>
          <p:nvSpPr>
            <p:cNvPr name="Freeform 3" id="3"/>
            <p:cNvSpPr/>
            <p:nvPr/>
          </p:nvSpPr>
          <p:spPr>
            <a:xfrm flipH="false" flipV="false" rot="0">
              <a:off x="0" y="0"/>
              <a:ext cx="1714022" cy="175329"/>
            </a:xfrm>
            <a:custGeom>
              <a:avLst/>
              <a:gdLst/>
              <a:ahLst/>
              <a:cxnLst/>
              <a:rect r="r" b="b" t="t" l="l"/>
              <a:pathLst>
                <a:path h="175329" w="1714022">
                  <a:moveTo>
                    <a:pt x="60670" y="0"/>
                  </a:moveTo>
                  <a:lnTo>
                    <a:pt x="1653351" y="0"/>
                  </a:lnTo>
                  <a:cubicBezTo>
                    <a:pt x="1669442" y="0"/>
                    <a:pt x="1684874" y="6392"/>
                    <a:pt x="1696252" y="17770"/>
                  </a:cubicBezTo>
                  <a:cubicBezTo>
                    <a:pt x="1707630" y="29148"/>
                    <a:pt x="1714022" y="44580"/>
                    <a:pt x="1714022" y="60670"/>
                  </a:cubicBezTo>
                  <a:lnTo>
                    <a:pt x="1714022" y="114658"/>
                  </a:lnTo>
                  <a:cubicBezTo>
                    <a:pt x="1714022" y="148166"/>
                    <a:pt x="1686859" y="175329"/>
                    <a:pt x="1653351" y="175329"/>
                  </a:cubicBezTo>
                  <a:lnTo>
                    <a:pt x="60670" y="175329"/>
                  </a:lnTo>
                  <a:cubicBezTo>
                    <a:pt x="44580" y="175329"/>
                    <a:pt x="29148" y="168937"/>
                    <a:pt x="17770" y="157559"/>
                  </a:cubicBezTo>
                  <a:cubicBezTo>
                    <a:pt x="6392" y="146181"/>
                    <a:pt x="0" y="130749"/>
                    <a:pt x="0" y="114658"/>
                  </a:cubicBezTo>
                  <a:lnTo>
                    <a:pt x="0" y="60670"/>
                  </a:lnTo>
                  <a:cubicBezTo>
                    <a:pt x="0" y="44580"/>
                    <a:pt x="6392" y="29148"/>
                    <a:pt x="17770" y="17770"/>
                  </a:cubicBezTo>
                  <a:cubicBezTo>
                    <a:pt x="29148" y="6392"/>
                    <a:pt x="44580" y="0"/>
                    <a:pt x="60670" y="0"/>
                  </a:cubicBezTo>
                  <a:close/>
                </a:path>
              </a:pathLst>
            </a:custGeom>
            <a:solidFill>
              <a:srgbClr val="3A577B"/>
            </a:solidFill>
          </p:spPr>
        </p:sp>
        <p:sp>
          <p:nvSpPr>
            <p:cNvPr name="TextBox 4" id="4"/>
            <p:cNvSpPr txBox="true"/>
            <p:nvPr/>
          </p:nvSpPr>
          <p:spPr>
            <a:xfrm>
              <a:off x="0" y="-47625"/>
              <a:ext cx="1714022" cy="22295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8383597" y="7275044"/>
            <a:ext cx="6392317" cy="665701"/>
            <a:chOff x="0" y="0"/>
            <a:chExt cx="1683573" cy="175329"/>
          </a:xfrm>
        </p:grpSpPr>
        <p:sp>
          <p:nvSpPr>
            <p:cNvPr name="Freeform 6" id="6"/>
            <p:cNvSpPr/>
            <p:nvPr/>
          </p:nvSpPr>
          <p:spPr>
            <a:xfrm flipH="false" flipV="false" rot="0">
              <a:off x="0" y="0"/>
              <a:ext cx="1683573" cy="175329"/>
            </a:xfrm>
            <a:custGeom>
              <a:avLst/>
              <a:gdLst/>
              <a:ahLst/>
              <a:cxnLst/>
              <a:rect r="r" b="b" t="t" l="l"/>
              <a:pathLst>
                <a:path h="175329" w="1683573">
                  <a:moveTo>
                    <a:pt x="61768" y="0"/>
                  </a:moveTo>
                  <a:lnTo>
                    <a:pt x="1621805" y="0"/>
                  </a:lnTo>
                  <a:cubicBezTo>
                    <a:pt x="1655919" y="0"/>
                    <a:pt x="1683573" y="27654"/>
                    <a:pt x="1683573" y="61768"/>
                  </a:cubicBezTo>
                  <a:lnTo>
                    <a:pt x="1683573" y="113561"/>
                  </a:lnTo>
                  <a:cubicBezTo>
                    <a:pt x="1683573" y="147674"/>
                    <a:pt x="1655919" y="175329"/>
                    <a:pt x="1621805" y="175329"/>
                  </a:cubicBezTo>
                  <a:lnTo>
                    <a:pt x="61768" y="175329"/>
                  </a:lnTo>
                  <a:cubicBezTo>
                    <a:pt x="27654" y="175329"/>
                    <a:pt x="0" y="147674"/>
                    <a:pt x="0" y="113561"/>
                  </a:cubicBezTo>
                  <a:lnTo>
                    <a:pt x="0" y="61768"/>
                  </a:lnTo>
                  <a:cubicBezTo>
                    <a:pt x="0" y="27654"/>
                    <a:pt x="27654" y="0"/>
                    <a:pt x="61768" y="0"/>
                  </a:cubicBezTo>
                  <a:close/>
                </a:path>
              </a:pathLst>
            </a:custGeom>
            <a:solidFill>
              <a:srgbClr val="3A577B"/>
            </a:solidFill>
          </p:spPr>
        </p:sp>
        <p:sp>
          <p:nvSpPr>
            <p:cNvPr name="TextBox 7" id="7"/>
            <p:cNvSpPr txBox="true"/>
            <p:nvPr/>
          </p:nvSpPr>
          <p:spPr>
            <a:xfrm>
              <a:off x="0" y="-47625"/>
              <a:ext cx="1683573"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8384870" y="2202020"/>
            <a:ext cx="6497695" cy="665701"/>
            <a:chOff x="0" y="0"/>
            <a:chExt cx="1711327" cy="175329"/>
          </a:xfrm>
        </p:grpSpPr>
        <p:sp>
          <p:nvSpPr>
            <p:cNvPr name="Freeform 9" id="9"/>
            <p:cNvSpPr/>
            <p:nvPr/>
          </p:nvSpPr>
          <p:spPr>
            <a:xfrm flipH="false" flipV="false" rot="0">
              <a:off x="0" y="0"/>
              <a:ext cx="1711327" cy="175329"/>
            </a:xfrm>
            <a:custGeom>
              <a:avLst/>
              <a:gdLst/>
              <a:ahLst/>
              <a:cxnLst/>
              <a:rect r="r" b="b" t="t" l="l"/>
              <a:pathLst>
                <a:path h="175329" w="1711327">
                  <a:moveTo>
                    <a:pt x="60766" y="0"/>
                  </a:moveTo>
                  <a:lnTo>
                    <a:pt x="1650561" y="0"/>
                  </a:lnTo>
                  <a:cubicBezTo>
                    <a:pt x="1666677" y="0"/>
                    <a:pt x="1682133" y="6402"/>
                    <a:pt x="1693529" y="17798"/>
                  </a:cubicBezTo>
                  <a:cubicBezTo>
                    <a:pt x="1704925" y="29194"/>
                    <a:pt x="1711327" y="44650"/>
                    <a:pt x="1711327" y="60766"/>
                  </a:cubicBezTo>
                  <a:lnTo>
                    <a:pt x="1711327" y="114563"/>
                  </a:lnTo>
                  <a:cubicBezTo>
                    <a:pt x="1711327" y="130679"/>
                    <a:pt x="1704925" y="146135"/>
                    <a:pt x="1693529" y="157531"/>
                  </a:cubicBezTo>
                  <a:cubicBezTo>
                    <a:pt x="1682133" y="168926"/>
                    <a:pt x="1666677" y="175329"/>
                    <a:pt x="1650561" y="175329"/>
                  </a:cubicBezTo>
                  <a:lnTo>
                    <a:pt x="60766" y="175329"/>
                  </a:lnTo>
                  <a:cubicBezTo>
                    <a:pt x="44650" y="175329"/>
                    <a:pt x="29194" y="168926"/>
                    <a:pt x="17798" y="157531"/>
                  </a:cubicBezTo>
                  <a:cubicBezTo>
                    <a:pt x="6402" y="146135"/>
                    <a:pt x="0" y="130679"/>
                    <a:pt x="0" y="114563"/>
                  </a:cubicBezTo>
                  <a:lnTo>
                    <a:pt x="0" y="60766"/>
                  </a:lnTo>
                  <a:cubicBezTo>
                    <a:pt x="0" y="44650"/>
                    <a:pt x="6402" y="29194"/>
                    <a:pt x="17798" y="17798"/>
                  </a:cubicBezTo>
                  <a:cubicBezTo>
                    <a:pt x="29194" y="6402"/>
                    <a:pt x="44650" y="0"/>
                    <a:pt x="60766" y="0"/>
                  </a:cubicBezTo>
                  <a:close/>
                </a:path>
              </a:pathLst>
            </a:custGeom>
            <a:solidFill>
              <a:srgbClr val="3A577B"/>
            </a:solidFill>
          </p:spPr>
        </p:sp>
        <p:sp>
          <p:nvSpPr>
            <p:cNvPr name="TextBox 10" id="10"/>
            <p:cNvSpPr txBox="true"/>
            <p:nvPr/>
          </p:nvSpPr>
          <p:spPr>
            <a:xfrm>
              <a:off x="0" y="-47625"/>
              <a:ext cx="1711327"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7499999" y="2202020"/>
            <a:ext cx="665701" cy="665701"/>
          </a:xfrm>
          <a:custGeom>
            <a:avLst/>
            <a:gdLst/>
            <a:ahLst/>
            <a:cxnLst/>
            <a:rect r="r" b="b" t="t" l="l"/>
            <a:pathLst>
              <a:path h="665701" w="665701">
                <a:moveTo>
                  <a:pt x="0" y="0"/>
                </a:moveTo>
                <a:lnTo>
                  <a:pt x="665700" y="0"/>
                </a:lnTo>
                <a:lnTo>
                  <a:pt x="665700" y="665700"/>
                </a:lnTo>
                <a:lnTo>
                  <a:pt x="0" y="665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7499999" y="4526549"/>
            <a:ext cx="665701" cy="665701"/>
          </a:xfrm>
          <a:custGeom>
            <a:avLst/>
            <a:gdLst/>
            <a:ahLst/>
            <a:cxnLst/>
            <a:rect r="r" b="b" t="t" l="l"/>
            <a:pathLst>
              <a:path h="665701" w="665701">
                <a:moveTo>
                  <a:pt x="0" y="0"/>
                </a:moveTo>
                <a:lnTo>
                  <a:pt x="665700" y="0"/>
                </a:lnTo>
                <a:lnTo>
                  <a:pt x="665700" y="665700"/>
                </a:lnTo>
                <a:lnTo>
                  <a:pt x="0" y="665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7544742" y="7279686"/>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655657" y="5581838"/>
            <a:ext cx="5650143" cy="3676462"/>
            <a:chOff x="0" y="0"/>
            <a:chExt cx="1488104" cy="968286"/>
          </a:xfrm>
        </p:grpSpPr>
        <p:sp>
          <p:nvSpPr>
            <p:cNvPr name="Freeform 15" id="15"/>
            <p:cNvSpPr/>
            <p:nvPr/>
          </p:nvSpPr>
          <p:spPr>
            <a:xfrm flipH="false" flipV="false" rot="0">
              <a:off x="0" y="0"/>
              <a:ext cx="1488104" cy="968286"/>
            </a:xfrm>
            <a:custGeom>
              <a:avLst/>
              <a:gdLst/>
              <a:ahLst/>
              <a:cxnLst/>
              <a:rect r="r" b="b" t="t" l="l"/>
              <a:pathLst>
                <a:path h="968286" w="1488104">
                  <a:moveTo>
                    <a:pt x="0" y="0"/>
                  </a:moveTo>
                  <a:lnTo>
                    <a:pt x="1488104" y="0"/>
                  </a:lnTo>
                  <a:lnTo>
                    <a:pt x="1488104" y="968286"/>
                  </a:lnTo>
                  <a:lnTo>
                    <a:pt x="0" y="968286"/>
                  </a:lnTo>
                  <a:close/>
                </a:path>
              </a:pathLst>
            </a:custGeom>
            <a:solidFill>
              <a:srgbClr val="E1EDFC"/>
            </a:solidFill>
          </p:spPr>
        </p:sp>
        <p:sp>
          <p:nvSpPr>
            <p:cNvPr name="TextBox 16" id="16"/>
            <p:cNvSpPr txBox="true"/>
            <p:nvPr/>
          </p:nvSpPr>
          <p:spPr>
            <a:xfrm>
              <a:off x="0" y="-47625"/>
              <a:ext cx="1488104" cy="1015911"/>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2932641" y="5581838"/>
            <a:ext cx="3676462" cy="36764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8333" t="0" r="-8333" b="0"/>
              </a:stretch>
            </a:blipFill>
          </p:spPr>
        </p:sp>
      </p:grpSp>
      <p:sp>
        <p:nvSpPr>
          <p:cNvPr name="Freeform 19" id="19"/>
          <p:cNvSpPr/>
          <p:nvPr/>
        </p:nvSpPr>
        <p:spPr>
          <a:xfrm flipH="false" flipV="false" rot="0">
            <a:off x="13447587" y="-1449621"/>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028700" y="7252027"/>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0574039"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2" id="22"/>
          <p:cNvGrpSpPr/>
          <p:nvPr/>
        </p:nvGrpSpPr>
        <p:grpSpPr>
          <a:xfrm rot="0">
            <a:off x="15462645" y="2242246"/>
            <a:ext cx="3353620" cy="5894830"/>
            <a:chOff x="0" y="0"/>
            <a:chExt cx="883258" cy="1552548"/>
          </a:xfrm>
        </p:grpSpPr>
        <p:sp>
          <p:nvSpPr>
            <p:cNvPr name="Freeform 23" id="2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8AED79"/>
            </a:solidFill>
            <a:ln cap="rnd">
              <a:noFill/>
              <a:prstDash val="solid"/>
              <a:round/>
            </a:ln>
          </p:spPr>
        </p:sp>
        <p:sp>
          <p:nvSpPr>
            <p:cNvPr name="TextBox 24" id="2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TextBox 25" id="25"/>
          <p:cNvSpPr txBox="true"/>
          <p:nvPr/>
        </p:nvSpPr>
        <p:spPr>
          <a:xfrm rot="0">
            <a:off x="1028700" y="981075"/>
            <a:ext cx="4138549" cy="803275"/>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0E2F5F"/>
                </a:solidFill>
                <a:latin typeface="Barlow Condensed Heavy"/>
                <a:ea typeface="Barlow Condensed Heavy"/>
                <a:cs typeface="Barlow Condensed Heavy"/>
                <a:sym typeface="Barlow Condensed Heavy"/>
              </a:rPr>
              <a:t>Data Processing</a:t>
            </a:r>
          </a:p>
        </p:txBody>
      </p:sp>
      <p:sp>
        <p:nvSpPr>
          <p:cNvPr name="TextBox 26" id="26"/>
          <p:cNvSpPr txBox="true"/>
          <p:nvPr/>
        </p:nvSpPr>
        <p:spPr>
          <a:xfrm rot="0">
            <a:off x="1028700" y="2306097"/>
            <a:ext cx="5580403" cy="1934843"/>
          </a:xfrm>
          <a:prstGeom prst="rect">
            <a:avLst/>
          </a:prstGeom>
        </p:spPr>
        <p:txBody>
          <a:bodyPr anchor="t" rtlCol="false" tIns="0" lIns="0" bIns="0" rIns="0">
            <a:spAutoFit/>
          </a:bodyPr>
          <a:lstStyle/>
          <a:p>
            <a:pPr algn="l" marL="0" indent="0" lvl="0">
              <a:lnSpc>
                <a:spcPts val="3080"/>
              </a:lnSpc>
              <a:spcBef>
                <a:spcPct val="0"/>
              </a:spcBef>
            </a:pPr>
            <a:r>
              <a:rPr lang="en-US" b="true" sz="2200">
                <a:solidFill>
                  <a:srgbClr val="021828"/>
                </a:solidFill>
                <a:latin typeface="Aileron Bold"/>
                <a:ea typeface="Aileron Bold"/>
                <a:cs typeface="Aileron Bold"/>
                <a:sym typeface="Aileron Bold"/>
              </a:rPr>
              <a:t>Để giả</a:t>
            </a:r>
            <a:r>
              <a:rPr lang="en-US" b="true" sz="2200" strike="noStrike" u="none">
                <a:solidFill>
                  <a:srgbClr val="021828"/>
                </a:solidFill>
                <a:latin typeface="Aileron Bold"/>
                <a:ea typeface="Aileron Bold"/>
                <a:cs typeface="Aileron Bold"/>
                <a:sym typeface="Aileron Bold"/>
              </a:rPr>
              <a:t>m thiên lệch , mỗi người dùng chỉ lấy 1 bình luận/ngày</a:t>
            </a:r>
          </a:p>
          <a:p>
            <a:pPr algn="l" marL="0" indent="0" lvl="0">
              <a:lnSpc>
                <a:spcPts val="3080"/>
              </a:lnSpc>
              <a:spcBef>
                <a:spcPct val="0"/>
              </a:spcBef>
            </a:pPr>
          </a:p>
          <a:p>
            <a:pPr algn="l" marL="0" indent="0" lvl="0">
              <a:lnSpc>
                <a:spcPts val="3080"/>
              </a:lnSpc>
              <a:spcBef>
                <a:spcPct val="0"/>
              </a:spcBef>
            </a:pPr>
            <a:r>
              <a:rPr lang="en-US" b="true" sz="2200" strike="noStrike" u="none">
                <a:solidFill>
                  <a:srgbClr val="021828"/>
                </a:solidFill>
                <a:latin typeface="Aileron Bold"/>
                <a:ea typeface="Aileron Bold"/>
                <a:cs typeface="Aileron Bold"/>
                <a:sym typeface="Aileron Bold"/>
              </a:rPr>
              <a:t>Các tài khoản và nội dung mang tính thương mại bị loại bỏ</a:t>
            </a:r>
          </a:p>
        </p:txBody>
      </p:sp>
      <p:sp>
        <p:nvSpPr>
          <p:cNvPr name="TextBox 27" id="27"/>
          <p:cNvSpPr txBox="true"/>
          <p:nvPr/>
        </p:nvSpPr>
        <p:spPr>
          <a:xfrm rot="0">
            <a:off x="8383597" y="2967612"/>
            <a:ext cx="6498969" cy="1263645"/>
          </a:xfrm>
          <a:prstGeom prst="rect">
            <a:avLst/>
          </a:prstGeom>
        </p:spPr>
        <p:txBody>
          <a:bodyPr anchor="t" rtlCol="false" tIns="0" lIns="0" bIns="0" rIns="0">
            <a:spAutoFit/>
          </a:bodyPr>
          <a:lstStyle/>
          <a:p>
            <a:pPr algn="l" marL="431817" indent="-215908" lvl="1">
              <a:lnSpc>
                <a:spcPts val="3400"/>
              </a:lnSpc>
              <a:buFont typeface="Arial"/>
              <a:buChar char="•"/>
            </a:pPr>
            <a:r>
              <a:rPr lang="en-US" b="true" sz="2000">
                <a:solidFill>
                  <a:srgbClr val="0E2F5F"/>
                </a:solidFill>
                <a:latin typeface="Aileron Ultra-Bold"/>
                <a:ea typeface="Aileron Ultra-Bold"/>
                <a:cs typeface="Aileron Ultra-Bold"/>
                <a:sym typeface="Aileron Ultra-Bold"/>
              </a:rPr>
              <a:t>Giới hạn tối đa 512 token để phù hợp với BERT</a:t>
            </a:r>
          </a:p>
          <a:p>
            <a:pPr algn="l" marL="431817" indent="-215908" lvl="1">
              <a:lnSpc>
                <a:spcPts val="3400"/>
              </a:lnSpc>
              <a:buFont typeface="Arial"/>
              <a:buChar char="•"/>
            </a:pPr>
            <a:r>
              <a:rPr lang="en-US" b="true" sz="2000">
                <a:solidFill>
                  <a:srgbClr val="0E2F5F"/>
                </a:solidFill>
                <a:latin typeface="Aileron Ultra-Bold"/>
                <a:ea typeface="Aileron Ultra-Bold"/>
                <a:cs typeface="Aileron Ultra-Bold"/>
                <a:sym typeface="Aileron Ultra-Bold"/>
              </a:rPr>
              <a:t> Giữ lại bình luận</a:t>
            </a:r>
            <a:r>
              <a:rPr lang="en-US" b="true" sz="2000">
                <a:solidFill>
                  <a:srgbClr val="0E2F5F"/>
                </a:solidFill>
                <a:latin typeface="Aileron Ultra-Bold"/>
                <a:ea typeface="Aileron Ultra-Bold"/>
                <a:cs typeface="Aileron Ultra-Bold"/>
                <a:sym typeface="Aileron Ultra-Bold"/>
              </a:rPr>
              <a:t> &gt; 3 token và có ≥ 4 từ khác nhau</a:t>
            </a:r>
          </a:p>
          <a:p>
            <a:pPr algn="l" marL="431817" indent="-215908" lvl="1">
              <a:lnSpc>
                <a:spcPts val="3400"/>
              </a:lnSpc>
              <a:buFont typeface="Arial"/>
              <a:buChar char="•"/>
            </a:pPr>
            <a:r>
              <a:rPr lang="en-US" b="true" sz="2000">
                <a:solidFill>
                  <a:srgbClr val="0E2F5F"/>
                </a:solidFill>
                <a:latin typeface="Aileron Ultra-Bold"/>
                <a:ea typeface="Aileron Ultra-Bold"/>
                <a:cs typeface="Aileron Ultra-Bold"/>
                <a:sym typeface="Aileron Ultra-Bold"/>
              </a:rPr>
              <a:t> Loại bỏ bình luận ngắn do thiếu ngữ cảnh</a:t>
            </a:r>
          </a:p>
        </p:txBody>
      </p:sp>
      <p:sp>
        <p:nvSpPr>
          <p:cNvPr name="TextBox 28" id="28"/>
          <p:cNvSpPr txBox="true"/>
          <p:nvPr/>
        </p:nvSpPr>
        <p:spPr>
          <a:xfrm rot="0">
            <a:off x="9333118" y="4653978"/>
            <a:ext cx="4590969" cy="372743"/>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Masking</a:t>
            </a:r>
          </a:p>
        </p:txBody>
      </p:sp>
      <p:sp>
        <p:nvSpPr>
          <p:cNvPr name="TextBox 29" id="29"/>
          <p:cNvSpPr txBox="true"/>
          <p:nvPr/>
        </p:nvSpPr>
        <p:spPr>
          <a:xfrm rot="0">
            <a:off x="9313173" y="7389764"/>
            <a:ext cx="4533164" cy="372743"/>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Xử lý Emoji</a:t>
            </a:r>
          </a:p>
        </p:txBody>
      </p:sp>
      <p:sp>
        <p:nvSpPr>
          <p:cNvPr name="TextBox 30" id="30"/>
          <p:cNvSpPr txBox="true"/>
          <p:nvPr/>
        </p:nvSpPr>
        <p:spPr>
          <a:xfrm rot="0">
            <a:off x="9144000" y="2337694"/>
            <a:ext cx="4902472"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Tokenization and Length Filtering</a:t>
            </a:r>
          </a:p>
        </p:txBody>
      </p:sp>
      <p:sp>
        <p:nvSpPr>
          <p:cNvPr name="TextBox 31" id="31"/>
          <p:cNvSpPr txBox="true"/>
          <p:nvPr/>
        </p:nvSpPr>
        <p:spPr>
          <a:xfrm rot="0">
            <a:off x="8374639" y="5287499"/>
            <a:ext cx="6392317" cy="1692270"/>
          </a:xfrm>
          <a:prstGeom prst="rect">
            <a:avLst/>
          </a:prstGeom>
        </p:spPr>
        <p:txBody>
          <a:bodyPr anchor="t" rtlCol="false" tIns="0" lIns="0" bIns="0" rIns="0">
            <a:spAutoFit/>
          </a:bodyPr>
          <a:lstStyle/>
          <a:p>
            <a:pPr algn="l" marL="431817" indent="-215908" lvl="1">
              <a:lnSpc>
                <a:spcPts val="3400"/>
              </a:lnSpc>
              <a:buFont typeface="Arial"/>
              <a:buChar char="•"/>
            </a:pPr>
            <a:r>
              <a:rPr lang="en-US" b="true" sz="2000">
                <a:solidFill>
                  <a:srgbClr val="0E2F5F"/>
                </a:solidFill>
                <a:latin typeface="Aileron Ultra-Bold"/>
                <a:ea typeface="Aileron Ultra-Bold"/>
                <a:cs typeface="Aileron Ultra-Bold"/>
                <a:sym typeface="Aileron Ultra-Bold"/>
              </a:rPr>
              <a:t>Thay thế cashtag, hashtag, URL bằng [CTAG], [HTAG], [URL]</a:t>
            </a:r>
          </a:p>
          <a:p>
            <a:pPr algn="l" marL="431817" indent="-215908" lvl="1">
              <a:lnSpc>
                <a:spcPts val="3400"/>
              </a:lnSpc>
              <a:buFont typeface="Arial"/>
              <a:buChar char="•"/>
            </a:pPr>
            <a:r>
              <a:rPr lang="en-US" b="true" sz="2000">
                <a:solidFill>
                  <a:srgbClr val="0E2F5F"/>
                </a:solidFill>
                <a:latin typeface="Aileron Ultra-Bold"/>
                <a:ea typeface="Aileron Ultra-Bold"/>
                <a:cs typeface="Aileron Ultra-Bold"/>
                <a:sym typeface="Aileron Ultra-Bold"/>
              </a:rPr>
              <a:t> Loại bỏ bình luận chỉ chứa token đã được masking</a:t>
            </a:r>
          </a:p>
        </p:txBody>
      </p:sp>
      <p:sp>
        <p:nvSpPr>
          <p:cNvPr name="TextBox 32" id="32"/>
          <p:cNvSpPr txBox="true"/>
          <p:nvPr/>
        </p:nvSpPr>
        <p:spPr>
          <a:xfrm rot="0">
            <a:off x="8383597" y="8035995"/>
            <a:ext cx="6498969" cy="1263645"/>
          </a:xfrm>
          <a:prstGeom prst="rect">
            <a:avLst/>
          </a:prstGeom>
        </p:spPr>
        <p:txBody>
          <a:bodyPr anchor="t" rtlCol="false" tIns="0" lIns="0" bIns="0" rIns="0">
            <a:spAutoFit/>
          </a:bodyPr>
          <a:lstStyle/>
          <a:p>
            <a:pPr algn="l" marL="431817" indent="-215908" lvl="1">
              <a:lnSpc>
                <a:spcPts val="3400"/>
              </a:lnSpc>
              <a:buFont typeface="Arial"/>
              <a:buChar char="•"/>
            </a:pPr>
            <a:r>
              <a:rPr lang="en-US" b="true" sz="2000">
                <a:solidFill>
                  <a:srgbClr val="0E2F5F"/>
                </a:solidFill>
                <a:latin typeface="Aileron Ultra-Bold"/>
                <a:ea typeface="Aileron Ultra-Bold"/>
                <a:cs typeface="Aileron Ultra-Bold"/>
                <a:sym typeface="Aileron Ultra-Bold"/>
              </a:rPr>
              <a:t>Chọn các bình luận</a:t>
            </a:r>
            <a:r>
              <a:rPr lang="en-US" b="true" sz="2000">
                <a:solidFill>
                  <a:srgbClr val="0E2F5F"/>
                </a:solidFill>
                <a:latin typeface="Aileron Ultra-Bold"/>
                <a:ea typeface="Aileron Ultra-Bold"/>
                <a:cs typeface="Aileron Ultra-Bold"/>
                <a:sym typeface="Aileron Ultra-Bold"/>
              </a:rPr>
              <a:t> có ít nhất 1 emoji</a:t>
            </a:r>
          </a:p>
          <a:p>
            <a:pPr algn="l" marL="431817" indent="-215908" lvl="1">
              <a:lnSpc>
                <a:spcPts val="3400"/>
              </a:lnSpc>
              <a:buFont typeface="Arial"/>
              <a:buChar char="•"/>
            </a:pPr>
            <a:r>
              <a:rPr lang="en-US" b="true" sz="2000">
                <a:solidFill>
                  <a:srgbClr val="0E2F5F"/>
                </a:solidFill>
                <a:latin typeface="Aileron Ultra-Bold"/>
                <a:ea typeface="Aileron Ultra-Bold"/>
                <a:cs typeface="Aileron Ultra-Bold"/>
                <a:sym typeface="Aileron Ultra-Bold"/>
              </a:rPr>
              <a:t>Chuyển emoji thành nghĩa văn bản để nhận diện cảm xúc chính xác hơn</a:t>
            </a:r>
          </a:p>
        </p:txBody>
      </p:sp>
      <p:sp>
        <p:nvSpPr>
          <p:cNvPr name="TextBox 33" id="33"/>
          <p:cNvSpPr txBox="true"/>
          <p:nvPr/>
        </p:nvSpPr>
        <p:spPr>
          <a:xfrm rot="0">
            <a:off x="9037348" y="9452040"/>
            <a:ext cx="2091750" cy="442525"/>
          </a:xfrm>
          <a:prstGeom prst="rect">
            <a:avLst/>
          </a:prstGeom>
        </p:spPr>
        <p:txBody>
          <a:bodyPr anchor="t" rtlCol="false" tIns="0" lIns="0" bIns="0" rIns="0">
            <a:spAutoFit/>
          </a:bodyPr>
          <a:lstStyle/>
          <a:p>
            <a:pPr algn="ctr">
              <a:lnSpc>
                <a:spcPts val="3666"/>
              </a:lnSpc>
              <a:spcBef>
                <a:spcPct val="0"/>
              </a:spcBef>
            </a:pPr>
            <a:r>
              <a:rPr lang="en-US" b="true" sz="2618">
                <a:solidFill>
                  <a:srgbClr val="000000"/>
                </a:solidFill>
                <a:latin typeface="Aileron Bold"/>
                <a:ea typeface="Aileron Bold"/>
                <a:cs typeface="Aileron Bold"/>
                <a:sym typeface="Aileron Bold"/>
              </a:rPr>
              <a:t>🙂 → “smile”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9403" y="83356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50270" y="738693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4585593" y="579765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069944" y="1313717"/>
            <a:ext cx="13765929" cy="5816105"/>
          </a:xfrm>
          <a:custGeom>
            <a:avLst/>
            <a:gdLst/>
            <a:ahLst/>
            <a:cxnLst/>
            <a:rect r="r" b="b" t="t" l="l"/>
            <a:pathLst>
              <a:path h="5816105" w="13765929">
                <a:moveTo>
                  <a:pt x="0" y="0"/>
                </a:moveTo>
                <a:lnTo>
                  <a:pt x="13765930" y="0"/>
                </a:lnTo>
                <a:lnTo>
                  <a:pt x="13765930" y="5816106"/>
                </a:lnTo>
                <a:lnTo>
                  <a:pt x="0" y="5816106"/>
                </a:lnTo>
                <a:lnTo>
                  <a:pt x="0" y="0"/>
                </a:lnTo>
                <a:close/>
              </a:path>
            </a:pathLst>
          </a:custGeom>
          <a:blipFill>
            <a:blip r:embed="rId7"/>
            <a:stretch>
              <a:fillRect l="0" t="0" r="0" b="0"/>
            </a:stretch>
          </a:blipFill>
        </p:spPr>
      </p:sp>
      <p:sp>
        <p:nvSpPr>
          <p:cNvPr name="TextBox 6" id="6"/>
          <p:cNvSpPr txBox="true"/>
          <p:nvPr/>
        </p:nvSpPr>
        <p:spPr>
          <a:xfrm rot="0">
            <a:off x="5772435" y="7487249"/>
            <a:ext cx="6360949" cy="548639"/>
          </a:xfrm>
          <a:prstGeom prst="rect">
            <a:avLst/>
          </a:prstGeom>
        </p:spPr>
        <p:txBody>
          <a:bodyPr anchor="t" rtlCol="false" tIns="0" lIns="0" bIns="0" rIns="0">
            <a:spAutoFit/>
          </a:bodyPr>
          <a:lstStyle/>
          <a:p>
            <a:pPr algn="l">
              <a:lnSpc>
                <a:spcPts val="3930"/>
              </a:lnSpc>
            </a:pPr>
            <a:r>
              <a:rPr lang="en-US" sz="3000" i="true">
                <a:solidFill>
                  <a:srgbClr val="021828"/>
                </a:solidFill>
                <a:latin typeface="Akzidenz-Grotesk Italics"/>
                <a:ea typeface="Akzidenz-Grotesk Italics"/>
                <a:cs typeface="Akzidenz-Grotesk Italics"/>
                <a:sym typeface="Akzidenz-Grotesk Italics"/>
              </a:rPr>
              <a:t>Tổng quan về quy trình tạo tập dữ liệu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9403" y="83356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25272" y="7947621"/>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32807" y="218126"/>
            <a:ext cx="11857601" cy="8404075"/>
          </a:xfrm>
          <a:custGeom>
            <a:avLst/>
            <a:gdLst/>
            <a:ahLst/>
            <a:cxnLst/>
            <a:rect r="r" b="b" t="t" l="l"/>
            <a:pathLst>
              <a:path h="8404075" w="11857601">
                <a:moveTo>
                  <a:pt x="0" y="0"/>
                </a:moveTo>
                <a:lnTo>
                  <a:pt x="11857601" y="0"/>
                </a:lnTo>
                <a:lnTo>
                  <a:pt x="11857601" y="8404074"/>
                </a:lnTo>
                <a:lnTo>
                  <a:pt x="0" y="8404074"/>
                </a:lnTo>
                <a:lnTo>
                  <a:pt x="0" y="0"/>
                </a:lnTo>
                <a:close/>
              </a:path>
            </a:pathLst>
          </a:custGeom>
          <a:blipFill>
            <a:blip r:embed="rId6"/>
            <a:stretch>
              <a:fillRect l="0" t="0" r="0" b="0"/>
            </a:stretch>
          </a:blipFill>
        </p:spPr>
      </p:sp>
      <p:sp>
        <p:nvSpPr>
          <p:cNvPr name="TextBox 5" id="5"/>
          <p:cNvSpPr txBox="true"/>
          <p:nvPr/>
        </p:nvSpPr>
        <p:spPr>
          <a:xfrm rot="0">
            <a:off x="6142936" y="8936355"/>
            <a:ext cx="5437342" cy="548639"/>
          </a:xfrm>
          <a:prstGeom prst="rect">
            <a:avLst/>
          </a:prstGeom>
        </p:spPr>
        <p:txBody>
          <a:bodyPr anchor="t" rtlCol="false" tIns="0" lIns="0" bIns="0" rIns="0">
            <a:spAutoFit/>
          </a:bodyPr>
          <a:lstStyle/>
          <a:p>
            <a:pPr algn="l">
              <a:lnSpc>
                <a:spcPts val="3930"/>
              </a:lnSpc>
            </a:pPr>
            <a:r>
              <a:rPr lang="en-US" sz="3000" i="true">
                <a:solidFill>
                  <a:srgbClr val="021828"/>
                </a:solidFill>
                <a:latin typeface="Akzidenz-Grotesk Italics"/>
                <a:ea typeface="Akzidenz-Grotesk Italics"/>
                <a:cs typeface="Akzidenz-Grotesk Italics"/>
                <a:sym typeface="Akzidenz-Grotesk Italics"/>
              </a:rPr>
              <a:t>12 lớp emotion được định nghĩa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7392" y="4589471"/>
            <a:ext cx="5060185" cy="665701"/>
            <a:chOff x="0" y="0"/>
            <a:chExt cx="1332724" cy="175329"/>
          </a:xfrm>
        </p:grpSpPr>
        <p:sp>
          <p:nvSpPr>
            <p:cNvPr name="Freeform 3" id="3"/>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4" id="4"/>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2199115" y="4589471"/>
            <a:ext cx="5060185" cy="665701"/>
            <a:chOff x="0" y="0"/>
            <a:chExt cx="1332724" cy="175329"/>
          </a:xfrm>
        </p:grpSpPr>
        <p:sp>
          <p:nvSpPr>
            <p:cNvPr name="Freeform 6" id="6"/>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7" id="7"/>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77392" y="5422422"/>
            <a:ext cx="5060185" cy="1998158"/>
            <a:chOff x="0" y="0"/>
            <a:chExt cx="1332724" cy="526264"/>
          </a:xfrm>
        </p:grpSpPr>
        <p:sp>
          <p:nvSpPr>
            <p:cNvPr name="Freeform 9" id="9"/>
            <p:cNvSpPr/>
            <p:nvPr/>
          </p:nvSpPr>
          <p:spPr>
            <a:xfrm flipH="false" flipV="false" rot="0">
              <a:off x="0" y="0"/>
              <a:ext cx="1332724" cy="526264"/>
            </a:xfrm>
            <a:custGeom>
              <a:avLst/>
              <a:gdLst/>
              <a:ahLst/>
              <a:cxnLst/>
              <a:rect r="r" b="b" t="t" l="l"/>
              <a:pathLst>
                <a:path h="526264" w="133272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name="TextBox 10" id="10"/>
            <p:cNvSpPr txBox="true"/>
            <p:nvPr/>
          </p:nvSpPr>
          <p:spPr>
            <a:xfrm>
              <a:off x="0" y="-47625"/>
              <a:ext cx="1332724" cy="573889"/>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2199115" y="5422422"/>
            <a:ext cx="5060185" cy="1998158"/>
            <a:chOff x="0" y="0"/>
            <a:chExt cx="1332724" cy="526264"/>
          </a:xfrm>
        </p:grpSpPr>
        <p:sp>
          <p:nvSpPr>
            <p:cNvPr name="Freeform 12" id="12"/>
            <p:cNvSpPr/>
            <p:nvPr/>
          </p:nvSpPr>
          <p:spPr>
            <a:xfrm flipH="false" flipV="false" rot="0">
              <a:off x="0" y="0"/>
              <a:ext cx="1332724" cy="526264"/>
            </a:xfrm>
            <a:custGeom>
              <a:avLst/>
              <a:gdLst/>
              <a:ahLst/>
              <a:cxnLst/>
              <a:rect r="r" b="b" t="t" l="l"/>
              <a:pathLst>
                <a:path h="526264" w="133272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name="TextBox 13" id="13"/>
            <p:cNvSpPr txBox="true"/>
            <p:nvPr/>
          </p:nvSpPr>
          <p:spPr>
            <a:xfrm>
              <a:off x="0" y="-47625"/>
              <a:ext cx="1332724" cy="573889"/>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8175088" y="4589471"/>
            <a:ext cx="2586515" cy="2586515"/>
            <a:chOff x="0" y="0"/>
            <a:chExt cx="812800" cy="812800"/>
          </a:xfrm>
        </p:grpSpPr>
        <p:sp>
          <p:nvSpPr>
            <p:cNvPr name="Freeform 15" id="15">
              <a:hlinkClick r:id="rId2" tooltip="https://tse1.mm.bing.net/th/id/OIP.Fk_I_aQZcwOMl-QPGU26WgHaE8?rs=1&amp;pid=ImgDetMain"/>
            </p:cNvPr>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sp>
        <p:nvSpPr>
          <p:cNvPr name="Freeform 16" id="16"/>
          <p:cNvSpPr/>
          <p:nvPr/>
        </p:nvSpPr>
        <p:spPr>
          <a:xfrm flipH="false" flipV="false" rot="0">
            <a:off x="5059864" y="2721445"/>
            <a:ext cx="1583878" cy="1108714"/>
          </a:xfrm>
          <a:custGeom>
            <a:avLst/>
            <a:gdLst/>
            <a:ahLst/>
            <a:cxnLst/>
            <a:rect r="r" b="b" t="t" l="l"/>
            <a:pathLst>
              <a:path h="1108714" w="1583878">
                <a:moveTo>
                  <a:pt x="0" y="0"/>
                </a:moveTo>
                <a:lnTo>
                  <a:pt x="1583878" y="0"/>
                </a:lnTo>
                <a:lnTo>
                  <a:pt x="1583878" y="1108715"/>
                </a:lnTo>
                <a:lnTo>
                  <a:pt x="0" y="1108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2292950" y="2737807"/>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5386084" y="1018651"/>
            <a:ext cx="7881777" cy="943483"/>
          </a:xfrm>
          <a:prstGeom prst="rect">
            <a:avLst/>
          </a:prstGeom>
        </p:spPr>
        <p:txBody>
          <a:bodyPr anchor="t" rtlCol="false" tIns="0" lIns="0" bIns="0" rIns="0">
            <a:spAutoFit/>
          </a:bodyPr>
          <a:lstStyle/>
          <a:p>
            <a:pPr algn="ctr" marL="0" indent="0" lvl="0">
              <a:lnSpc>
                <a:spcPts val="6730"/>
              </a:lnSpc>
              <a:spcBef>
                <a:spcPct val="0"/>
              </a:spcBef>
            </a:pPr>
            <a:r>
              <a:rPr lang="en-US" b="true" sz="5299">
                <a:solidFill>
                  <a:srgbClr val="0E2F5F"/>
                </a:solidFill>
                <a:latin typeface="Akzidenz-Grotesk Heavy"/>
                <a:ea typeface="Akzidenz-Grotesk Heavy"/>
                <a:cs typeface="Akzidenz-Grotesk Heavy"/>
                <a:sym typeface="Akzidenz-Grotesk Heavy"/>
              </a:rPr>
              <a:t>Định nghĩa bài toán</a:t>
            </a:r>
          </a:p>
        </p:txBody>
      </p:sp>
      <p:sp>
        <p:nvSpPr>
          <p:cNvPr name="TextBox 19" id="19"/>
          <p:cNvSpPr txBox="true"/>
          <p:nvPr/>
        </p:nvSpPr>
        <p:spPr>
          <a:xfrm rot="0">
            <a:off x="2805945" y="4694374"/>
            <a:ext cx="2580138" cy="481329"/>
          </a:xfrm>
          <a:prstGeom prst="rect">
            <a:avLst/>
          </a:prstGeom>
        </p:spPr>
        <p:txBody>
          <a:bodyPr anchor="t" rtlCol="false" tIns="0" lIns="0" bIns="0" rIns="0">
            <a:spAutoFit/>
          </a:bodyPr>
          <a:lstStyle/>
          <a:p>
            <a:pPr algn="ctr">
              <a:lnSpc>
                <a:spcPts val="3920"/>
              </a:lnSpc>
            </a:pPr>
            <a:r>
              <a:rPr lang="en-US" sz="2800" b="true">
                <a:solidFill>
                  <a:srgbClr val="FFFFFF"/>
                </a:solidFill>
                <a:latin typeface="Aileron Bold"/>
                <a:ea typeface="Aileron Bold"/>
                <a:cs typeface="Aileron Bold"/>
                <a:sym typeface="Aileron Bold"/>
              </a:rPr>
              <a:t>Phân loại</a:t>
            </a:r>
          </a:p>
        </p:txBody>
      </p:sp>
      <p:sp>
        <p:nvSpPr>
          <p:cNvPr name="TextBox 20" id="20"/>
          <p:cNvSpPr txBox="true"/>
          <p:nvPr/>
        </p:nvSpPr>
        <p:spPr>
          <a:xfrm rot="0">
            <a:off x="12289020" y="4694374"/>
            <a:ext cx="4880376" cy="481329"/>
          </a:xfrm>
          <a:prstGeom prst="rect">
            <a:avLst/>
          </a:prstGeom>
        </p:spPr>
        <p:txBody>
          <a:bodyPr anchor="t" rtlCol="false" tIns="0" lIns="0" bIns="0" rIns="0">
            <a:spAutoFit/>
          </a:bodyPr>
          <a:lstStyle/>
          <a:p>
            <a:pPr algn="ctr">
              <a:lnSpc>
                <a:spcPts val="3920"/>
              </a:lnSpc>
            </a:pPr>
            <a:r>
              <a:rPr lang="en-US" sz="2800" b="true">
                <a:solidFill>
                  <a:srgbClr val="FFFFFF"/>
                </a:solidFill>
                <a:latin typeface="Aileron Heavy"/>
                <a:ea typeface="Aileron Heavy"/>
                <a:cs typeface="Aileron Heavy"/>
                <a:sym typeface="Aileron Heavy"/>
              </a:rPr>
              <a:t>Dự đoán</a:t>
            </a:r>
          </a:p>
        </p:txBody>
      </p:sp>
      <p:sp>
        <p:nvSpPr>
          <p:cNvPr name="TextBox 21" id="21"/>
          <p:cNvSpPr txBox="true"/>
          <p:nvPr/>
        </p:nvSpPr>
        <p:spPr>
          <a:xfrm rot="0">
            <a:off x="2563165" y="5969547"/>
            <a:ext cx="3288638" cy="1054098"/>
          </a:xfrm>
          <a:prstGeom prst="rect">
            <a:avLst/>
          </a:prstGeom>
        </p:spPr>
        <p:txBody>
          <a:bodyPr anchor="t" rtlCol="false" tIns="0" lIns="0" bIns="0" rIns="0">
            <a:spAutoFit/>
          </a:bodyPr>
          <a:lstStyle/>
          <a:p>
            <a:pPr algn="ctr">
              <a:lnSpc>
                <a:spcPts val="2800"/>
              </a:lnSpc>
            </a:pPr>
            <a:r>
              <a:rPr lang="en-US" sz="2000" b="true">
                <a:solidFill>
                  <a:srgbClr val="E1EDFC"/>
                </a:solidFill>
                <a:latin typeface="Aileron Bold"/>
                <a:ea typeface="Aileron Bold"/>
                <a:cs typeface="Aileron Bold"/>
                <a:sym typeface="Aileron Bold"/>
              </a:rPr>
              <a:t>Phân loại cảm xúc nhà đầu tư, sentiment tài chính</a:t>
            </a:r>
          </a:p>
          <a:p>
            <a:pPr algn="ctr">
              <a:lnSpc>
                <a:spcPts val="2800"/>
              </a:lnSpc>
            </a:pPr>
          </a:p>
        </p:txBody>
      </p:sp>
      <p:sp>
        <p:nvSpPr>
          <p:cNvPr name="TextBox 22" id="22"/>
          <p:cNvSpPr txBox="true"/>
          <p:nvPr/>
        </p:nvSpPr>
        <p:spPr>
          <a:xfrm rot="0">
            <a:off x="12599199" y="5769463"/>
            <a:ext cx="4260017" cy="1406523"/>
          </a:xfrm>
          <a:prstGeom prst="rect">
            <a:avLst/>
          </a:prstGeom>
        </p:spPr>
        <p:txBody>
          <a:bodyPr anchor="t" rtlCol="false" tIns="0" lIns="0" bIns="0" rIns="0">
            <a:spAutoFit/>
          </a:bodyPr>
          <a:lstStyle/>
          <a:p>
            <a:pPr algn="ctr">
              <a:lnSpc>
                <a:spcPts val="2800"/>
              </a:lnSpc>
            </a:pPr>
            <a:r>
              <a:rPr lang="en-US" sz="2000" b="true">
                <a:solidFill>
                  <a:srgbClr val="E1EDFC"/>
                </a:solidFill>
                <a:latin typeface="Aileron Bold"/>
                <a:ea typeface="Aileron Bold"/>
                <a:cs typeface="Aileron Bold"/>
                <a:sym typeface="Aileron Bold"/>
              </a:rPr>
              <a:t>Dự báo price index bằng cách kết hợp dữ liệu văn bản, cảm xúc và chỉ số giá.</a:t>
            </a:r>
          </a:p>
          <a:p>
            <a:pPr algn="ctr">
              <a:lnSpc>
                <a:spcPts val="28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4817" y="2782372"/>
            <a:ext cx="3353620" cy="5894830"/>
            <a:chOff x="0" y="0"/>
            <a:chExt cx="883258" cy="1552548"/>
          </a:xfrm>
        </p:grpSpPr>
        <p:sp>
          <p:nvSpPr>
            <p:cNvPr name="Freeform 3" id="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8AED79"/>
            </a:solidFill>
            <a:ln cap="rnd">
              <a:noFill/>
              <a:prstDash val="solid"/>
              <a:round/>
            </a:ln>
          </p:spPr>
        </p:sp>
        <p:sp>
          <p:nvSpPr>
            <p:cNvPr name="TextBox 4" id="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5274533" y="5143500"/>
            <a:ext cx="1043351" cy="104335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5400000">
            <a:off x="5601315" y="547028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749420" y="5143500"/>
            <a:ext cx="1043351" cy="10433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5400000">
            <a:off x="12076202" y="547028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479810" y="5304496"/>
            <a:ext cx="3280662" cy="626110"/>
          </a:xfrm>
          <a:prstGeom prst="rect">
            <a:avLst/>
          </a:prstGeom>
        </p:spPr>
        <p:txBody>
          <a:bodyPr anchor="t" rtlCol="false" tIns="0" lIns="0" bIns="0" rIns="0">
            <a:spAutoFit/>
          </a:bodyPr>
          <a:lstStyle/>
          <a:p>
            <a:pPr algn="just" marL="0" indent="0" lvl="0">
              <a:lnSpc>
                <a:spcPts val="4445"/>
              </a:lnSpc>
              <a:spcBef>
                <a:spcPct val="0"/>
              </a:spcBef>
            </a:pPr>
            <a:r>
              <a:rPr lang="en-US" b="true" sz="3500">
                <a:solidFill>
                  <a:srgbClr val="0E2F5F"/>
                </a:solidFill>
                <a:latin typeface="Akzidenz-Grotesk Heavy"/>
                <a:ea typeface="Akzidenz-Grotesk Heavy"/>
                <a:cs typeface="Akzidenz-Grotesk Heavy"/>
                <a:sym typeface="Akzidenz-Grotesk Heavy"/>
              </a:rPr>
              <a:t>Input</a:t>
            </a:r>
          </a:p>
        </p:txBody>
      </p:sp>
      <p:sp>
        <p:nvSpPr>
          <p:cNvPr name="TextBox 14" id="14"/>
          <p:cNvSpPr txBox="true"/>
          <p:nvPr/>
        </p:nvSpPr>
        <p:spPr>
          <a:xfrm rot="0">
            <a:off x="12954697" y="5304496"/>
            <a:ext cx="2395037" cy="626110"/>
          </a:xfrm>
          <a:prstGeom prst="rect">
            <a:avLst/>
          </a:prstGeom>
        </p:spPr>
        <p:txBody>
          <a:bodyPr anchor="t" rtlCol="false" tIns="0" lIns="0" bIns="0" rIns="0">
            <a:spAutoFit/>
          </a:bodyPr>
          <a:lstStyle/>
          <a:p>
            <a:pPr algn="just" marL="0" indent="0" lvl="0">
              <a:lnSpc>
                <a:spcPts val="4445"/>
              </a:lnSpc>
              <a:spcBef>
                <a:spcPct val="0"/>
              </a:spcBef>
            </a:pPr>
            <a:r>
              <a:rPr lang="en-US" b="true" sz="3500">
                <a:solidFill>
                  <a:srgbClr val="0E2F5F"/>
                </a:solidFill>
                <a:latin typeface="Akzidenz-Grotesk Heavy"/>
                <a:ea typeface="Akzidenz-Grotesk Heavy"/>
                <a:cs typeface="Akzidenz-Grotesk Heavy"/>
                <a:sym typeface="Akzidenz-Grotesk Heavy"/>
              </a:rPr>
              <a:t>Output</a:t>
            </a:r>
          </a:p>
        </p:txBody>
      </p:sp>
      <p:sp>
        <p:nvSpPr>
          <p:cNvPr name="TextBox 15" id="15"/>
          <p:cNvSpPr txBox="true"/>
          <p:nvPr/>
        </p:nvSpPr>
        <p:spPr>
          <a:xfrm rot="0">
            <a:off x="5274533" y="6389174"/>
            <a:ext cx="3919098" cy="1362708"/>
          </a:xfrm>
          <a:prstGeom prst="rect">
            <a:avLst/>
          </a:prstGeom>
        </p:spPr>
        <p:txBody>
          <a:bodyPr anchor="t" rtlCol="false" tIns="0" lIns="0" bIns="0" rIns="0">
            <a:spAutoFit/>
          </a:bodyPr>
          <a:lstStyle/>
          <a:p>
            <a:pPr algn="l" marL="561353" indent="-280677" lvl="1">
              <a:lnSpc>
                <a:spcPts val="3640"/>
              </a:lnSpc>
              <a:buFont typeface="Arial"/>
              <a:buChar char="•"/>
            </a:pPr>
            <a:r>
              <a:rPr lang="en-US" b="true" sz="2600">
                <a:solidFill>
                  <a:srgbClr val="0E2F5F"/>
                </a:solidFill>
                <a:latin typeface="Aileron Ultra-Bold"/>
                <a:ea typeface="Aileron Ultra-Bold"/>
                <a:cs typeface="Aileron Ultra-Bold"/>
                <a:sym typeface="Aileron Ultra-Bold"/>
              </a:rPr>
              <a:t>Đầu vào là câu bao gồm cảm xúc và emoji của nhà đầu tư</a:t>
            </a:r>
          </a:p>
        </p:txBody>
      </p:sp>
      <p:sp>
        <p:nvSpPr>
          <p:cNvPr name="TextBox 16" id="16"/>
          <p:cNvSpPr txBox="true"/>
          <p:nvPr/>
        </p:nvSpPr>
        <p:spPr>
          <a:xfrm rot="0">
            <a:off x="11749420" y="6389174"/>
            <a:ext cx="3980209" cy="1362708"/>
          </a:xfrm>
          <a:prstGeom prst="rect">
            <a:avLst/>
          </a:prstGeom>
        </p:spPr>
        <p:txBody>
          <a:bodyPr anchor="t" rtlCol="false" tIns="0" lIns="0" bIns="0" rIns="0">
            <a:spAutoFit/>
          </a:bodyPr>
          <a:lstStyle/>
          <a:p>
            <a:pPr algn="l" marL="561353" indent="-280677" lvl="1">
              <a:lnSpc>
                <a:spcPts val="3640"/>
              </a:lnSpc>
              <a:buFont typeface="Arial"/>
              <a:buChar char="•"/>
            </a:pPr>
            <a:r>
              <a:rPr lang="en-US" b="true" sz="2600">
                <a:solidFill>
                  <a:srgbClr val="0E2F5F"/>
                </a:solidFill>
                <a:latin typeface="Aileron Bold"/>
                <a:ea typeface="Aileron Bold"/>
                <a:cs typeface="Aileron Bold"/>
                <a:sym typeface="Aileron Bold"/>
              </a:rPr>
              <a:t>Đầu ra sẽ phân loại sentiment và emotion của câu đầu vào</a:t>
            </a:r>
          </a:p>
        </p:txBody>
      </p:sp>
      <p:sp>
        <p:nvSpPr>
          <p:cNvPr name="TextBox 17" id="17"/>
          <p:cNvSpPr txBox="true"/>
          <p:nvPr/>
        </p:nvSpPr>
        <p:spPr>
          <a:xfrm rot="0">
            <a:off x="7119439" y="981075"/>
            <a:ext cx="10139861" cy="1677797"/>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Barlow Condensed Heavy"/>
                <a:ea typeface="Barlow Condensed Heavy"/>
                <a:cs typeface="Barlow Condensed Heavy"/>
                <a:sym typeface="Barlow Condensed Heavy"/>
              </a:rPr>
              <a:t>Bài toán: Phân loại cảm xúc nhà đầu tư</a:t>
            </a:r>
          </a:p>
          <a:p>
            <a:pPr algn="r" marL="0" indent="0" lvl="0">
              <a:lnSpc>
                <a:spcPts val="6603"/>
              </a:lnSpc>
              <a:spcBef>
                <a:spcPct val="0"/>
              </a:spcBef>
            </a:pPr>
            <a:r>
              <a:rPr lang="en-US" b="true" sz="5199" strike="noStrike" u="none">
                <a:solidFill>
                  <a:srgbClr val="0E2F5F"/>
                </a:solidFill>
                <a:latin typeface="Barlow Condensed Heavy"/>
                <a:ea typeface="Barlow Condensed Heavy"/>
                <a:cs typeface="Barlow Condensed Heavy"/>
                <a:sym typeface="Barlow Condensed Heavy"/>
              </a:rPr>
              <a:t>(StockEmotions)</a:t>
            </a:r>
          </a:p>
        </p:txBody>
      </p:sp>
      <p:sp>
        <p:nvSpPr>
          <p:cNvPr name="TextBox 18" id="18"/>
          <p:cNvSpPr txBox="true"/>
          <p:nvPr/>
        </p:nvSpPr>
        <p:spPr>
          <a:xfrm rot="0">
            <a:off x="4044420" y="2961911"/>
            <a:ext cx="13214880" cy="1485899"/>
          </a:xfrm>
          <a:prstGeom prst="rect">
            <a:avLst/>
          </a:prstGeom>
        </p:spPr>
        <p:txBody>
          <a:bodyPr anchor="t" rtlCol="false" tIns="0" lIns="0" bIns="0" rIns="0">
            <a:spAutoFit/>
          </a:bodyPr>
          <a:lstStyle/>
          <a:p>
            <a:pPr algn="just">
              <a:lnSpc>
                <a:spcPts val="4900"/>
              </a:lnSpc>
            </a:pPr>
            <a:r>
              <a:rPr lang="en-US" sz="3500" b="true">
                <a:solidFill>
                  <a:srgbClr val="021828"/>
                </a:solidFill>
                <a:latin typeface="Barlow Condensed Bold"/>
                <a:ea typeface="Barlow Condensed Bold"/>
                <a:cs typeface="Barlow Condensed Bold"/>
                <a:sym typeface="Barlow Condensed Bold"/>
              </a:rPr>
              <a:t>Mục tiêu:</a:t>
            </a:r>
          </a:p>
          <a:p>
            <a:pPr algn="just" marL="539764" indent="-269882" lvl="1">
              <a:lnSpc>
                <a:spcPts val="3500"/>
              </a:lnSpc>
              <a:buFont typeface="Arial"/>
              <a:buChar char="•"/>
            </a:pPr>
            <a:r>
              <a:rPr lang="en-US" b="true" sz="2500">
                <a:solidFill>
                  <a:srgbClr val="021828"/>
                </a:solidFill>
                <a:latin typeface="Aileron Bold"/>
                <a:ea typeface="Aileron Bold"/>
                <a:cs typeface="Aileron Bold"/>
                <a:sym typeface="Aileron Bold"/>
              </a:rPr>
              <a:t>Đánh giá cảm xúc của nhà đầu tư</a:t>
            </a:r>
          </a:p>
          <a:p>
            <a:pPr algn="just" marL="539764" indent="-269882" lvl="1">
              <a:lnSpc>
                <a:spcPts val="3500"/>
              </a:lnSpc>
              <a:spcBef>
                <a:spcPct val="0"/>
              </a:spcBef>
              <a:buFont typeface="Arial"/>
              <a:buChar char="•"/>
            </a:pPr>
            <a:r>
              <a:rPr lang="en-US" b="true" sz="2500">
                <a:solidFill>
                  <a:srgbClr val="021828"/>
                </a:solidFill>
                <a:latin typeface="Aileron Bold"/>
                <a:ea typeface="Aileron Bold"/>
                <a:cs typeface="Aileron Bold"/>
                <a:sym typeface="Aileron Bold"/>
              </a:rPr>
              <a:t>Phân tích sâu hơn về tác động của tâm lý đối với thị trường chứng khoán</a:t>
            </a:r>
          </a:p>
        </p:txBody>
      </p:sp>
      <p:sp>
        <p:nvSpPr>
          <p:cNvPr name="Freeform 19" id="19"/>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21" id="21"/>
          <p:cNvSpPr/>
          <p:nvPr/>
        </p:nvSpPr>
        <p:spPr>
          <a:xfrm>
            <a:off x="6003969" y="2782372"/>
            <a:ext cx="11255331" cy="0"/>
          </a:xfrm>
          <a:prstGeom prst="line">
            <a:avLst/>
          </a:prstGeom>
          <a:ln cap="rnd" w="28575">
            <a:solidFill>
              <a:srgbClr val="0E2F5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DAGkrc2uw8I</dc:identifier>
  <dcterms:modified xsi:type="dcterms:W3CDTF">2011-08-01T06:04:30Z</dcterms:modified>
  <cp:revision>1</cp:revision>
  <dc:title>Stock market Prediction</dc:title>
</cp:coreProperties>
</file>